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 id="2147483798" r:id="rId5"/>
  </p:sldMasterIdLst>
  <p:notesMasterIdLst>
    <p:notesMasterId r:id="rId13"/>
  </p:notesMasterIdLst>
  <p:handoutMasterIdLst>
    <p:handoutMasterId r:id="rId14"/>
  </p:handoutMasterIdLst>
  <p:sldIdLst>
    <p:sldId id="446" r:id="rId6"/>
    <p:sldId id="453" r:id="rId7"/>
    <p:sldId id="454" r:id="rId8"/>
    <p:sldId id="434" r:id="rId9"/>
    <p:sldId id="455" r:id="rId10"/>
    <p:sldId id="433" r:id="rId11"/>
    <p:sldId id="42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16" userDrawn="1">
          <p15:clr>
            <a:srgbClr val="F26B43"/>
          </p15:clr>
        </p15:guide>
        <p15:guide id="3" orient="horz" pos="4056" userDrawn="1">
          <p15:clr>
            <a:srgbClr val="F26B43"/>
          </p15:clr>
        </p15:guide>
        <p15:guide id="4" orient="horz" pos="1488" userDrawn="1">
          <p15:clr>
            <a:srgbClr val="A4A3A4"/>
          </p15:clr>
        </p15:guide>
        <p15:guide id="5" pos="2862" userDrawn="1">
          <p15:clr>
            <a:srgbClr val="A4A3A4"/>
          </p15:clr>
        </p15:guide>
        <p15:guide id="6" pos="5562"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82D"/>
    <a:srgbClr val="8C5896"/>
    <a:srgbClr val="7C6560"/>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84" y="56"/>
      </p:cViewPr>
      <p:guideLst>
        <p:guide orient="horz" pos="3672"/>
        <p:guide pos="216"/>
        <p:guide orient="horz" pos="4056"/>
        <p:guide orient="horz" pos="1488"/>
        <p:guide pos="2862"/>
        <p:guide pos="5562"/>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8/13/2022</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8/13/2022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2</a:t>
            </a:fld>
            <a:endParaRPr lang="en-US" dirty="0"/>
          </a:p>
        </p:txBody>
      </p:sp>
    </p:spTree>
    <p:extLst>
      <p:ext uri="{BB962C8B-B14F-4D97-AF65-F5344CB8AC3E}">
        <p14:creationId xmlns:p14="http://schemas.microsoft.com/office/powerpoint/2010/main" val="133018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3</a:t>
            </a:fld>
            <a:endParaRPr lang="en-US" dirty="0"/>
          </a:p>
        </p:txBody>
      </p:sp>
    </p:spTree>
    <p:extLst>
      <p:ext uri="{BB962C8B-B14F-4D97-AF65-F5344CB8AC3E}">
        <p14:creationId xmlns:p14="http://schemas.microsoft.com/office/powerpoint/2010/main" val="319488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6</a:t>
            </a:fld>
            <a:endParaRPr lang="en-US" dirty="0"/>
          </a:p>
        </p:txBody>
      </p:sp>
    </p:spTree>
    <p:extLst>
      <p:ext uri="{BB962C8B-B14F-4D97-AF65-F5344CB8AC3E}">
        <p14:creationId xmlns:p14="http://schemas.microsoft.com/office/powerpoint/2010/main" val="400460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9144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4517136"/>
            <a:ext cx="4936166"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lette Amus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ersive palette Amus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5034731" y="1651000"/>
            <a:ext cx="345344"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6953250" y="0"/>
            <a:ext cx="219075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409575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171450" y="241300"/>
            <a:ext cx="8829675"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899" y="914400"/>
            <a:ext cx="4203954"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3072384"/>
            <a:ext cx="3710178"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5383530" y="457200"/>
            <a:ext cx="3422142"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352908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4287992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43071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687254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524727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482756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656198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9419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9144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2571750" y="2240280"/>
            <a:ext cx="3483864"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473202" y="4498848"/>
            <a:ext cx="1591056"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742670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093937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4588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41309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53365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57979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190281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8/13/2022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660840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9144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4517136"/>
            <a:ext cx="4936166"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5436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32004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1399032"/>
            <a:ext cx="2714626"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779776"/>
            <a:ext cx="2599182"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3190875" y="0"/>
            <a:ext cx="5610225"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8801100" y="4445000"/>
            <a:ext cx="3429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8801100" y="0"/>
            <a:ext cx="3429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192024" y="265177"/>
            <a:ext cx="8762287"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342900" y="914400"/>
            <a:ext cx="56007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342900" y="2540000"/>
            <a:ext cx="4943475"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6086475" y="1384300"/>
            <a:ext cx="2558034"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2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1834116"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7749806" y="5463806"/>
            <a:ext cx="2445488" cy="3429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5987034" y="495300"/>
            <a:ext cx="2815209"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3188369" y="495300"/>
            <a:ext cx="2840292"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779776"/>
            <a:ext cx="2599182"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3531870" y="960120"/>
            <a:ext cx="4930902"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171450" y="241300"/>
            <a:ext cx="8829675"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171450" y="2415910"/>
            <a:ext cx="3016919"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1371600"/>
            <a:ext cx="2714626"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4543425"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4898028" y="495300"/>
            <a:ext cx="2198690"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6639464" y="3863713"/>
            <a:ext cx="219075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171450" y="241300"/>
            <a:ext cx="8829675"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914400"/>
            <a:ext cx="42291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489200"/>
            <a:ext cx="3902202"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5248275" y="914400"/>
            <a:ext cx="3250692"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userDrawn="1">
          <p15:clr>
            <a:srgbClr val="F26B43"/>
          </p15:clr>
        </p15:guide>
        <p15:guide id="2" pos="1926" userDrawn="1">
          <p15:clr>
            <a:srgbClr val="F26B43"/>
          </p15:clr>
        </p15:guide>
        <p15:guide id="3" pos="216" userDrawn="1">
          <p15:clr>
            <a:srgbClr val="5ACBF0"/>
          </p15:clr>
        </p15:guide>
        <p15:guide id="4" pos="5544"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userDrawn="1">
          <p15:clr>
            <a:srgbClr val="F26B43"/>
          </p15:clr>
        </p15:guide>
        <p15:guide id="2" pos="1926" userDrawn="1">
          <p15:clr>
            <a:srgbClr val="F26B43"/>
          </p15:clr>
        </p15:guide>
        <p15:guide id="3" pos="216" userDrawn="1">
          <p15:clr>
            <a:srgbClr val="5ACBF0"/>
          </p15:clr>
        </p15:guide>
        <p15:guide id="4" pos="5544"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userDrawn="1">
          <p15:clr>
            <a:srgbClr val="F26B43"/>
          </p15:clr>
        </p15:guide>
        <p15:guide id="2" pos="1926" userDrawn="1">
          <p15:clr>
            <a:srgbClr val="F26B43"/>
          </p15:clr>
        </p15:guide>
        <p15:guide id="3" pos="216" userDrawn="1">
          <p15:clr>
            <a:srgbClr val="5ACBF0"/>
          </p15:clr>
        </p15:guide>
        <p15:guide id="4" pos="5544"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8/13/2022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userDrawn="1">
          <p15:clr>
            <a:srgbClr val="F26B43"/>
          </p15:clr>
        </p15:guide>
        <p15:guide id="2" pos="1926" userDrawn="1">
          <p15:clr>
            <a:srgbClr val="F26B43"/>
          </p15:clr>
        </p15:guide>
        <p15:guide id="3" pos="216" userDrawn="1">
          <p15:clr>
            <a:srgbClr val="5ACBF0"/>
          </p15:clr>
        </p15:guide>
        <p15:guide id="4" pos="5544"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F310904-DE8F-4B8E-99C6-5AFA03672FFA}" type="datetimeFigureOut">
              <a:rPr lang="en-US" smtClean="0"/>
              <a:t>8/13/2022</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7063976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userDrawn="1">
          <p15:clr>
            <a:srgbClr val="F26B43"/>
          </p15:clr>
        </p15:guide>
        <p15:guide id="2" pos="1926" userDrawn="1">
          <p15:clr>
            <a:srgbClr val="F26B43"/>
          </p15:clr>
        </p15:guide>
        <p15:guide id="3" pos="216" userDrawn="1">
          <p15:clr>
            <a:srgbClr val="5ACBF0"/>
          </p15:clr>
        </p15:guide>
        <p15:guide id="4" pos="5544"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l="12499" r="12499"/>
          <a:stretch/>
        </p:blipFill>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723900" y="685800"/>
            <a:ext cx="7810500" cy="5724525"/>
          </a:xfrm>
          <a:solidFill>
            <a:schemeClr val="tx2"/>
          </a:solidFill>
        </p:spPr>
        <p:txBody>
          <a:bodyPr anchor="t" anchorCtr="0">
            <a:normAutofit fontScale="90000"/>
          </a:bodyPr>
          <a:lstStyle/>
          <a:p>
            <a:pPr algn="ctr">
              <a:lnSpc>
                <a:spcPct val="150000"/>
              </a:lnSpc>
            </a:pPr>
            <a:br>
              <a:rPr lang="en-US" sz="4000" dirty="0">
                <a:solidFill>
                  <a:srgbClr val="002060"/>
                </a:solidFill>
              </a:rPr>
            </a:br>
            <a:r>
              <a:rPr lang="en-US" sz="4800" dirty="0">
                <a:solidFill>
                  <a:schemeClr val="accent5">
                    <a:lumMod val="60000"/>
                    <a:lumOff val="40000"/>
                  </a:schemeClr>
                </a:solidFill>
              </a:rPr>
              <a:t>WAKIL DEKAN BIDANG</a:t>
            </a:r>
            <a:r>
              <a:rPr lang="en-US" sz="4800" dirty="0">
                <a:solidFill>
                  <a:srgbClr val="002060"/>
                </a:solidFill>
              </a:rPr>
              <a:t>:</a:t>
            </a:r>
            <a:br>
              <a:rPr lang="en-US" sz="4800" dirty="0">
                <a:solidFill>
                  <a:srgbClr val="002060"/>
                </a:solidFill>
              </a:rPr>
            </a:br>
            <a:r>
              <a:rPr lang="en-US" sz="4800" dirty="0">
                <a:solidFill>
                  <a:srgbClr val="C00000"/>
                </a:solidFill>
              </a:rPr>
              <a:t>SDM,</a:t>
            </a:r>
            <a:r>
              <a:rPr lang="en-US" sz="4800" dirty="0">
                <a:solidFill>
                  <a:srgbClr val="002060"/>
                </a:solidFill>
              </a:rPr>
              <a:t> </a:t>
            </a:r>
            <a:br>
              <a:rPr lang="en-US" sz="4800" dirty="0">
                <a:solidFill>
                  <a:srgbClr val="002060"/>
                </a:solidFill>
              </a:rPr>
            </a:br>
            <a:r>
              <a:rPr lang="en-US" sz="4800" dirty="0">
                <a:solidFill>
                  <a:srgbClr val="00B050"/>
                </a:solidFill>
              </a:rPr>
              <a:t>LOGISTIK </a:t>
            </a:r>
            <a:r>
              <a:rPr lang="en-US" sz="4800" dirty="0">
                <a:solidFill>
                  <a:srgbClr val="002060"/>
                </a:solidFill>
              </a:rPr>
              <a:t>, </a:t>
            </a:r>
            <a:br>
              <a:rPr lang="en-US" sz="4800" dirty="0">
                <a:solidFill>
                  <a:srgbClr val="002060"/>
                </a:solidFill>
              </a:rPr>
            </a:br>
            <a:r>
              <a:rPr lang="en-US" sz="4800" dirty="0">
                <a:solidFill>
                  <a:srgbClr val="0070C0"/>
                </a:solidFill>
              </a:rPr>
              <a:t>KEUANGAN.</a:t>
            </a:r>
            <a:br>
              <a:rPr lang="en-US" sz="4800" dirty="0"/>
            </a:br>
            <a:endParaRPr lang="en-US" sz="4800" dirty="0"/>
          </a:p>
        </p:txBody>
      </p:sp>
    </p:spTree>
    <p:extLst>
      <p:ext uri="{BB962C8B-B14F-4D97-AF65-F5344CB8AC3E}">
        <p14:creationId xmlns:p14="http://schemas.microsoft.com/office/powerpoint/2010/main" val="155831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l="12499" r="12499"/>
          <a:stretch/>
        </p:blipFill>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981075" y="0"/>
            <a:ext cx="7791449" cy="7499027"/>
          </a:xfrm>
          <a:solidFill>
            <a:schemeClr val="tx2"/>
          </a:solidFill>
        </p:spPr>
        <p:txBody>
          <a:bodyPr anchor="t" anchorCtr="0">
            <a:normAutofit/>
          </a:bodyPr>
          <a:lstStyle/>
          <a:p>
            <a:pPr algn="ctr"/>
            <a:br>
              <a:rPr lang="en-US" sz="4000" dirty="0">
                <a:solidFill>
                  <a:srgbClr val="002060"/>
                </a:solidFill>
              </a:rPr>
            </a:br>
            <a:endParaRPr lang="en-US" dirty="0"/>
          </a:p>
        </p:txBody>
      </p:sp>
      <p:pic>
        <p:nvPicPr>
          <p:cNvPr id="1026" name="Picture 2" descr="See the source image">
            <a:extLst>
              <a:ext uri="{FF2B5EF4-FFF2-40B4-BE49-F238E27FC236}">
                <a16:creationId xmlns:a16="http://schemas.microsoft.com/office/drawing/2014/main" id="{DB1BEB88-CE44-3325-55B1-CE6A3B48F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6" y="203790"/>
            <a:ext cx="9121697" cy="6654210"/>
          </a:xfrm>
          <a:prstGeom prst="rect">
            <a:avLst/>
          </a:prstGeom>
          <a:solidFill>
            <a:schemeClr val="tx2"/>
          </a:solidFill>
        </p:spPr>
      </p:pic>
    </p:spTree>
    <p:extLst>
      <p:ext uri="{BB962C8B-B14F-4D97-AF65-F5344CB8AC3E}">
        <p14:creationId xmlns:p14="http://schemas.microsoft.com/office/powerpoint/2010/main" val="121665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l="12499" r="12499"/>
          <a:stretch/>
        </p:blipFill>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390525" y="685800"/>
            <a:ext cx="8448675" cy="5724525"/>
          </a:xfrm>
          <a:solidFill>
            <a:schemeClr val="tx2"/>
          </a:solidFill>
        </p:spPr>
        <p:txBody>
          <a:bodyPr anchor="t" anchorCtr="0">
            <a:normAutofit/>
          </a:bodyPr>
          <a:lstStyle/>
          <a:p>
            <a:pPr algn="ctr">
              <a:lnSpc>
                <a:spcPct val="150000"/>
              </a:lnSpc>
            </a:pPr>
            <a:r>
              <a:rPr lang="en-US" sz="2400" b="1" dirty="0" err="1">
                <a:solidFill>
                  <a:schemeClr val="accent5">
                    <a:lumMod val="60000"/>
                    <a:lumOff val="40000"/>
                  </a:schemeClr>
                </a:solidFill>
                <a:effectLst>
                  <a:outerShdw blurRad="38100" dist="38100" dir="2700000" algn="tl">
                    <a:srgbClr val="000000">
                      <a:alpha val="43137"/>
                    </a:srgbClr>
                  </a:outerShdw>
                </a:effectLst>
              </a:rPr>
              <a:t>adek-adek</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manis</a:t>
            </a:r>
            <a:r>
              <a:rPr lang="en-US" sz="2400" b="1" dirty="0">
                <a:solidFill>
                  <a:schemeClr val="accent5">
                    <a:lumMod val="60000"/>
                    <a:lumOff val="40000"/>
                  </a:schemeClr>
                </a:solidFill>
                <a:effectLst>
                  <a:outerShdw blurRad="38100" dist="38100" dir="2700000" algn="tl">
                    <a:srgbClr val="000000">
                      <a:alpha val="43137"/>
                    </a:srgbClr>
                  </a:outerShdw>
                </a:effectLst>
              </a:rPr>
              <a:t> dan kaka </a:t>
            </a:r>
            <a:r>
              <a:rPr lang="en-US" sz="2400" b="1" dirty="0" err="1">
                <a:solidFill>
                  <a:schemeClr val="accent5">
                    <a:lumMod val="60000"/>
                    <a:lumOff val="40000"/>
                  </a:schemeClr>
                </a:solidFill>
                <a:effectLst>
                  <a:outerShdw blurRad="38100" dist="38100" dir="2700000" algn="tl">
                    <a:srgbClr val="000000">
                      <a:alpha val="43137"/>
                    </a:srgbClr>
                  </a:outerShdw>
                </a:effectLst>
              </a:rPr>
              <a:t>ganteng</a:t>
            </a:r>
            <a:br>
              <a:rPr lang="en-US" sz="2400" b="1" dirty="0">
                <a:solidFill>
                  <a:schemeClr val="accent5">
                    <a:lumMod val="60000"/>
                    <a:lumOff val="40000"/>
                  </a:schemeClr>
                </a:solidFill>
                <a:effectLst>
                  <a:outerShdw blurRad="38100" dist="38100" dir="2700000" algn="tl">
                    <a:srgbClr val="000000">
                      <a:alpha val="43137"/>
                    </a:srgbClr>
                  </a:outerShdw>
                </a:effectLst>
              </a:rPr>
            </a:br>
            <a:r>
              <a:rPr lang="en-US" sz="2400" b="1" dirty="0">
                <a:solidFill>
                  <a:schemeClr val="accent5">
                    <a:lumMod val="60000"/>
                    <a:lumOff val="40000"/>
                  </a:schemeClr>
                </a:solidFill>
                <a:effectLst>
                  <a:outerShdw blurRad="38100" dist="38100" dir="2700000" algn="tl">
                    <a:srgbClr val="000000">
                      <a:alpha val="43137"/>
                    </a:srgbClr>
                  </a:outerShdw>
                </a:effectLst>
              </a:rPr>
              <a:t>duduk </a:t>
            </a:r>
            <a:r>
              <a:rPr lang="en-US" sz="2400" b="1" dirty="0" err="1">
                <a:solidFill>
                  <a:schemeClr val="accent5">
                    <a:lumMod val="60000"/>
                    <a:lumOff val="40000"/>
                  </a:schemeClr>
                </a:solidFill>
                <a:effectLst>
                  <a:outerShdw blurRad="38100" dist="38100" dir="2700000" algn="tl">
                    <a:srgbClr val="000000">
                      <a:alpha val="43137"/>
                    </a:srgbClr>
                  </a:outerShdw>
                </a:effectLst>
              </a:rPr>
              <a:t>sebaris</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menanti</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konsumsi</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dateng</a:t>
            </a:r>
            <a:br>
              <a:rPr lang="en-US" sz="2400" b="1" dirty="0">
                <a:solidFill>
                  <a:schemeClr val="accent5">
                    <a:lumMod val="60000"/>
                    <a:lumOff val="40000"/>
                  </a:schemeClr>
                </a:solidFill>
                <a:effectLst>
                  <a:outerShdw blurRad="38100" dist="38100" dir="2700000" algn="tl">
                    <a:srgbClr val="000000">
                      <a:alpha val="43137"/>
                    </a:srgbClr>
                  </a:outerShdw>
                </a:effectLst>
              </a:rPr>
            </a:br>
            <a:r>
              <a:rPr lang="en-US" sz="2400" b="1" dirty="0" err="1">
                <a:solidFill>
                  <a:schemeClr val="accent5">
                    <a:lumMod val="60000"/>
                    <a:lumOff val="40000"/>
                  </a:schemeClr>
                </a:solidFill>
                <a:effectLst>
                  <a:outerShdw blurRad="38100" dist="38100" dir="2700000" algn="tl">
                    <a:srgbClr val="000000">
                      <a:alpha val="43137"/>
                    </a:srgbClr>
                  </a:outerShdw>
                </a:effectLst>
              </a:rPr>
              <a:t>mari</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kita</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syukuri</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nikmat</a:t>
            </a:r>
            <a:r>
              <a:rPr lang="en-US" sz="2400" b="1" dirty="0">
                <a:solidFill>
                  <a:schemeClr val="accent5">
                    <a:lumMod val="60000"/>
                    <a:lumOff val="40000"/>
                  </a:schemeClr>
                </a:solidFill>
                <a:effectLst>
                  <a:outerShdw blurRad="38100" dist="38100" dir="2700000" algn="tl">
                    <a:srgbClr val="000000">
                      <a:alpha val="43137"/>
                    </a:srgbClr>
                  </a:outerShdw>
                </a:effectLst>
              </a:rPr>
              <a:t> yang  </a:t>
            </a:r>
            <a:r>
              <a:rPr lang="en-US" sz="2400" b="1" dirty="0" err="1">
                <a:solidFill>
                  <a:schemeClr val="accent5">
                    <a:lumMod val="60000"/>
                    <a:lumOff val="40000"/>
                  </a:schemeClr>
                </a:solidFill>
                <a:effectLst>
                  <a:outerShdw blurRad="38100" dist="38100" dir="2700000" algn="tl">
                    <a:srgbClr val="000000">
                      <a:alpha val="43137"/>
                    </a:srgbClr>
                  </a:outerShdw>
                </a:effectLst>
              </a:rPr>
              <a:t>datang</a:t>
            </a:r>
            <a:br>
              <a:rPr lang="en-US" sz="2400" b="1" dirty="0">
                <a:solidFill>
                  <a:schemeClr val="accent5">
                    <a:lumMod val="60000"/>
                    <a:lumOff val="40000"/>
                  </a:schemeClr>
                </a:solidFill>
                <a:effectLst>
                  <a:outerShdw blurRad="38100" dist="38100" dir="2700000" algn="tl">
                    <a:srgbClr val="000000">
                      <a:alpha val="43137"/>
                    </a:srgbClr>
                  </a:outerShdw>
                </a:effectLst>
              </a:rPr>
            </a:br>
            <a:r>
              <a:rPr lang="en-US" sz="2400" b="1" dirty="0" err="1">
                <a:solidFill>
                  <a:schemeClr val="accent5">
                    <a:lumMod val="60000"/>
                    <a:lumOff val="40000"/>
                  </a:schemeClr>
                </a:solidFill>
                <a:effectLst>
                  <a:outerShdw blurRad="38100" dist="38100" dir="2700000" algn="tl">
                    <a:srgbClr val="000000">
                      <a:alpha val="43137"/>
                    </a:srgbClr>
                  </a:outerShdw>
                </a:effectLst>
              </a:rPr>
              <a:t>pertanda</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insan</a:t>
            </a:r>
            <a:r>
              <a:rPr lang="en-US" sz="2400" b="1" dirty="0">
                <a:solidFill>
                  <a:schemeClr val="accent5">
                    <a:lumMod val="60000"/>
                    <a:lumOff val="40000"/>
                  </a:schemeClr>
                </a:solidFill>
                <a:effectLst>
                  <a:outerShdw blurRad="38100" dist="38100" dir="2700000" algn="tl">
                    <a:srgbClr val="000000">
                      <a:alpha val="43137"/>
                    </a:srgbClr>
                  </a:outerShdw>
                </a:effectLst>
              </a:rPr>
              <a:t> yang </a:t>
            </a:r>
            <a:r>
              <a:rPr lang="en-US" sz="2400" b="1" dirty="0" err="1">
                <a:solidFill>
                  <a:schemeClr val="accent5">
                    <a:lumMod val="60000"/>
                    <a:lumOff val="40000"/>
                  </a:schemeClr>
                </a:solidFill>
                <a:effectLst>
                  <a:outerShdw blurRad="38100" dist="38100" dir="2700000" algn="tl">
                    <a:srgbClr val="000000">
                      <a:alpha val="43137"/>
                    </a:srgbClr>
                  </a:outerShdw>
                </a:effectLst>
              </a:rPr>
              <a:t>sudah</a:t>
            </a:r>
            <a:r>
              <a:rPr lang="en-US" sz="2400" b="1" dirty="0">
                <a:solidFill>
                  <a:schemeClr val="accent5">
                    <a:lumMod val="60000"/>
                    <a:lumOff val="40000"/>
                  </a:schemeClr>
                </a:solidFill>
                <a:effectLst>
                  <a:outerShdw blurRad="38100" dist="38100" dir="2700000" algn="tl">
                    <a:srgbClr val="000000">
                      <a:alpha val="43137"/>
                    </a:srgbClr>
                  </a:outerShdw>
                </a:effectLst>
              </a:rPr>
              <a:t> </a:t>
            </a:r>
            <a:r>
              <a:rPr lang="en-US" sz="2400" b="1" dirty="0" err="1">
                <a:solidFill>
                  <a:schemeClr val="accent5">
                    <a:lumMod val="60000"/>
                    <a:lumOff val="40000"/>
                  </a:schemeClr>
                </a:solidFill>
                <a:effectLst>
                  <a:outerShdw blurRad="38100" dist="38100" dir="2700000" algn="tl">
                    <a:srgbClr val="000000">
                      <a:alpha val="43137"/>
                    </a:srgbClr>
                  </a:outerShdw>
                </a:effectLst>
              </a:rPr>
              <a:t>matang</a:t>
            </a:r>
            <a:br>
              <a:rPr lang="en-US" sz="2800" dirty="0">
                <a:solidFill>
                  <a:schemeClr val="accent5">
                    <a:lumMod val="60000"/>
                    <a:lumOff val="40000"/>
                  </a:schemeClr>
                </a:solidFill>
              </a:rPr>
            </a:br>
            <a:br>
              <a:rPr lang="en-US" sz="2800" dirty="0">
                <a:solidFill>
                  <a:schemeClr val="accent5">
                    <a:lumMod val="60000"/>
                    <a:lumOff val="40000"/>
                  </a:schemeClr>
                </a:solidFill>
              </a:rPr>
            </a:br>
            <a:r>
              <a:rPr lang="en-US" sz="2400" b="1" dirty="0">
                <a:solidFill>
                  <a:srgbClr val="0070C0"/>
                </a:solidFill>
                <a:effectLst>
                  <a:outerShdw blurRad="38100" dist="38100" dir="2700000" algn="tl">
                    <a:srgbClr val="000000">
                      <a:alpha val="43137"/>
                    </a:srgbClr>
                  </a:outerShdw>
                </a:effectLst>
              </a:rPr>
              <a:t>alhamdulillah kami </a:t>
            </a:r>
            <a:r>
              <a:rPr lang="en-US" sz="2400" b="1" dirty="0" err="1">
                <a:solidFill>
                  <a:srgbClr val="0070C0"/>
                </a:solidFill>
                <a:effectLst>
                  <a:outerShdw blurRad="38100" dist="38100" dir="2700000" algn="tl">
                    <a:srgbClr val="000000">
                      <a:alpha val="43137"/>
                    </a:srgbClr>
                  </a:outerShdw>
                </a:effectLst>
              </a:rPr>
              <a:t>jadi</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mahasiswa</a:t>
            </a:r>
            <a:r>
              <a:rPr lang="en-US" sz="2400" b="1" dirty="0">
                <a:solidFill>
                  <a:srgbClr val="0070C0"/>
                </a:solidFill>
                <a:effectLst>
                  <a:outerShdw blurRad="38100" dist="38100" dir="2700000" algn="tl">
                    <a:srgbClr val="000000">
                      <a:alpha val="43137"/>
                    </a:srgbClr>
                  </a:outerShdw>
                </a:effectLst>
              </a:rPr>
              <a:t> dan </a:t>
            </a:r>
            <a:r>
              <a:rPr lang="en-US" sz="2400" b="1" dirty="0" err="1">
                <a:solidFill>
                  <a:srgbClr val="0070C0"/>
                </a:solidFill>
                <a:effectLst>
                  <a:outerShdw blurRad="38100" dist="38100" dir="2700000" algn="tl">
                    <a:srgbClr val="000000">
                      <a:alpha val="43137"/>
                    </a:srgbClr>
                  </a:outerShdw>
                </a:effectLst>
              </a:rPr>
              <a:t>mahasiswi</a:t>
            </a:r>
            <a:br>
              <a:rPr lang="en-US" sz="2400" b="1" dirty="0">
                <a:solidFill>
                  <a:srgbClr val="0070C0"/>
                </a:solidFill>
                <a:effectLst>
                  <a:outerShdw blurRad="38100" dist="38100" dir="2700000" algn="tl">
                    <a:srgbClr val="000000">
                      <a:alpha val="43137"/>
                    </a:srgbClr>
                  </a:outerShdw>
                </a:effectLst>
              </a:rPr>
            </a:br>
            <a:r>
              <a:rPr lang="en-US" sz="2400" b="1" dirty="0" err="1">
                <a:solidFill>
                  <a:srgbClr val="0070C0"/>
                </a:solidFill>
                <a:effectLst>
                  <a:outerShdw blurRad="38100" dist="38100" dir="2700000" algn="tl">
                    <a:srgbClr val="000000">
                      <a:alpha val="43137"/>
                    </a:srgbClr>
                  </a:outerShdw>
                </a:effectLst>
              </a:rPr>
              <a:t>mulai</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hari</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ini</a:t>
            </a:r>
            <a:r>
              <a:rPr lang="en-US" sz="2400" b="1" dirty="0">
                <a:solidFill>
                  <a:srgbClr val="0070C0"/>
                </a:solidFill>
                <a:effectLst>
                  <a:outerShdw blurRad="38100" dist="38100" dir="2700000" algn="tl">
                    <a:srgbClr val="000000">
                      <a:alpha val="43137"/>
                    </a:srgbClr>
                  </a:outerShdw>
                </a:effectLst>
              </a:rPr>
              <a:t> kami </a:t>
            </a:r>
            <a:r>
              <a:rPr lang="en-US" sz="2400" b="1" dirty="0" err="1">
                <a:solidFill>
                  <a:srgbClr val="0070C0"/>
                </a:solidFill>
                <a:effectLst>
                  <a:outerShdw blurRad="38100" dist="38100" dir="2700000" algn="tl">
                    <a:srgbClr val="000000">
                      <a:alpha val="43137"/>
                    </a:srgbClr>
                  </a:outerShdw>
                </a:effectLst>
              </a:rPr>
              <a:t>berjanji</a:t>
            </a:r>
            <a:r>
              <a:rPr lang="en-US" sz="2400" b="1" dirty="0">
                <a:solidFill>
                  <a:srgbClr val="0070C0"/>
                </a:solidFill>
                <a:effectLst>
                  <a:outerShdw blurRad="38100" dist="38100" dir="2700000" algn="tl">
                    <a:srgbClr val="000000">
                      <a:alpha val="43137"/>
                    </a:srgbClr>
                  </a:outerShdw>
                </a:effectLst>
              </a:rPr>
              <a:t> pada negeri</a:t>
            </a:r>
            <a:br>
              <a:rPr lang="en-US" sz="2400" b="1" dirty="0">
                <a:solidFill>
                  <a:srgbClr val="0070C0"/>
                </a:solidFill>
                <a:effectLst>
                  <a:outerShdw blurRad="38100" dist="38100" dir="2700000" algn="tl">
                    <a:srgbClr val="000000">
                      <a:alpha val="43137"/>
                    </a:srgbClr>
                  </a:outerShdw>
                </a:effectLst>
              </a:rPr>
            </a:br>
            <a:r>
              <a:rPr lang="en-US" sz="2400" b="1" dirty="0" err="1">
                <a:solidFill>
                  <a:srgbClr val="0070C0"/>
                </a:solidFill>
                <a:effectLst>
                  <a:outerShdw blurRad="38100" dist="38100" dir="2700000" algn="tl">
                    <a:srgbClr val="000000">
                      <a:alpha val="43137"/>
                    </a:srgbClr>
                  </a:outerShdw>
                </a:effectLst>
              </a:rPr>
              <a:t>untUk</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tetap</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setia</a:t>
            </a:r>
            <a:r>
              <a:rPr lang="en-US" sz="2400" b="1" dirty="0">
                <a:solidFill>
                  <a:srgbClr val="0070C0"/>
                </a:solidFill>
                <a:effectLst>
                  <a:outerShdw blurRad="38100" dist="38100" dir="2700000" algn="tl">
                    <a:srgbClr val="000000">
                      <a:alpha val="43137"/>
                    </a:srgbClr>
                  </a:outerShdw>
                </a:effectLst>
              </a:rPr>
              <a:t> dan </a:t>
            </a:r>
            <a:r>
              <a:rPr lang="en-US" sz="2400" b="1" dirty="0" err="1">
                <a:solidFill>
                  <a:srgbClr val="0070C0"/>
                </a:solidFill>
                <a:effectLst>
                  <a:outerShdw blurRad="38100" dist="38100" dir="2700000" algn="tl">
                    <a:srgbClr val="000000">
                      <a:alpha val="43137"/>
                    </a:srgbClr>
                  </a:outerShdw>
                </a:effectLst>
              </a:rPr>
              <a:t>menahan</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diri</a:t>
            </a:r>
            <a:br>
              <a:rPr lang="en-US" sz="2400" b="1" dirty="0">
                <a:solidFill>
                  <a:srgbClr val="0070C0"/>
                </a:solidFill>
                <a:effectLst>
                  <a:outerShdw blurRad="38100" dist="38100" dir="2700000" algn="tl">
                    <a:srgbClr val="000000">
                      <a:alpha val="43137"/>
                    </a:srgbClr>
                  </a:outerShdw>
                </a:effectLst>
              </a:rPr>
            </a:br>
            <a:r>
              <a:rPr lang="en-US" sz="2400" b="1" dirty="0">
                <a:solidFill>
                  <a:srgbClr val="0070C0"/>
                </a:solidFill>
                <a:effectLst>
                  <a:outerShdw blurRad="38100" dist="38100" dir="2700000" algn="tl">
                    <a:srgbClr val="000000">
                      <a:alpha val="43137"/>
                    </a:srgbClr>
                  </a:outerShdw>
                </a:effectLst>
              </a:rPr>
              <a:t>demi </a:t>
            </a:r>
            <a:r>
              <a:rPr lang="en-US" sz="2400" b="1" dirty="0" err="1">
                <a:solidFill>
                  <a:srgbClr val="0070C0"/>
                </a:solidFill>
                <a:effectLst>
                  <a:outerShdw blurRad="38100" dist="38100" dir="2700000" algn="tl">
                    <a:srgbClr val="000000">
                      <a:alpha val="43137"/>
                    </a:srgbClr>
                  </a:outerShdw>
                </a:effectLst>
              </a:rPr>
              <a:t>bakti</a:t>
            </a:r>
            <a:r>
              <a:rPr lang="en-US" sz="2400" b="1" dirty="0">
                <a:solidFill>
                  <a:srgbClr val="0070C0"/>
                </a:solidFill>
                <a:effectLst>
                  <a:outerShdw blurRad="38100" dist="38100" dir="2700000" algn="tl">
                    <a:srgbClr val="000000">
                      <a:alpha val="43137"/>
                    </a:srgbClr>
                  </a:outerShdw>
                </a:effectLst>
              </a:rPr>
              <a:t> dan </a:t>
            </a:r>
            <a:r>
              <a:rPr lang="en-US" sz="2400" b="1" dirty="0" err="1">
                <a:solidFill>
                  <a:srgbClr val="0070C0"/>
                </a:solidFill>
                <a:effectLst>
                  <a:outerShdw blurRad="38100" dist="38100" dir="2700000" algn="tl">
                    <a:srgbClr val="000000">
                      <a:alpha val="43137"/>
                    </a:srgbClr>
                  </a:outerShdw>
                </a:effectLst>
              </a:rPr>
              <a:t>menjaga</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bumi</a:t>
            </a:r>
            <a:r>
              <a:rPr lang="en-US" sz="2400" b="1" dirty="0">
                <a:solidFill>
                  <a:srgbClr val="0070C0"/>
                </a:solidFill>
                <a:effectLst>
                  <a:outerShdw blurRad="38100" dist="38100" dir="2700000" algn="tl">
                    <a:srgbClr val="000000">
                      <a:alpha val="43137"/>
                    </a:srgbClr>
                  </a:outerShdw>
                </a:effectLst>
              </a:rPr>
              <a:t> </a:t>
            </a:r>
            <a:r>
              <a:rPr lang="en-US" sz="2400" b="1" dirty="0" err="1">
                <a:solidFill>
                  <a:srgbClr val="0070C0"/>
                </a:solidFill>
                <a:effectLst>
                  <a:outerShdw blurRad="38100" dist="38100" dir="2700000" algn="tl">
                    <a:srgbClr val="000000">
                      <a:alpha val="43137"/>
                    </a:srgbClr>
                  </a:outerShdw>
                </a:effectLst>
              </a:rPr>
              <a:t>pertiwi</a:t>
            </a:r>
            <a:endParaRPr lang="en-US" sz="2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61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285750" y="323851"/>
            <a:ext cx="5200650" cy="2005464"/>
          </a:xfrm>
          <a:solidFill>
            <a:schemeClr val="accent2">
              <a:lumMod val="40000"/>
              <a:lumOff val="60000"/>
            </a:schemeClr>
          </a:solidFill>
        </p:spPr>
        <p:txBody>
          <a:bodyPr>
            <a:normAutofit/>
          </a:bodyPr>
          <a:lstStyle/>
          <a:p>
            <a:pPr algn="ctr"/>
            <a:r>
              <a:rPr lang="en-US" sz="2400" b="1" dirty="0">
                <a:solidFill>
                  <a:srgbClr val="C00000"/>
                </a:solidFill>
                <a:effectLst>
                  <a:outerShdw blurRad="38100" dist="38100" dir="2700000" algn="tl">
                    <a:srgbClr val="000000">
                      <a:alpha val="43137"/>
                    </a:srgbClr>
                  </a:outerShdw>
                </a:effectLst>
              </a:rPr>
              <a:t>SDM </a:t>
            </a:r>
            <a:r>
              <a:rPr lang="en-US" sz="2400" b="1" dirty="0" err="1">
                <a:solidFill>
                  <a:srgbClr val="C00000"/>
                </a:solidFill>
                <a:effectLst>
                  <a:outerShdw blurRad="38100" dist="38100" dir="2700000" algn="tl">
                    <a:srgbClr val="000000">
                      <a:alpha val="43137"/>
                    </a:srgbClr>
                  </a:outerShdw>
                </a:effectLst>
              </a:rPr>
              <a:t>merupakan</a:t>
            </a:r>
            <a:r>
              <a:rPr lang="en-US" sz="2400" b="1" dirty="0">
                <a:solidFill>
                  <a:srgbClr val="C00000"/>
                </a:solidFill>
                <a:effectLst>
                  <a:outerShdw blurRad="38100" dist="38100" dir="2700000" algn="tl">
                    <a:srgbClr val="000000">
                      <a:alpha val="43137"/>
                    </a:srgbClr>
                  </a:outerShdw>
                </a:effectLst>
              </a:rPr>
              <a:t> modal </a:t>
            </a:r>
            <a:r>
              <a:rPr lang="en-US" sz="2400" b="1" dirty="0" err="1">
                <a:solidFill>
                  <a:srgbClr val="C00000"/>
                </a:solidFill>
                <a:effectLst>
                  <a:outerShdw blurRad="38100" dist="38100" dir="2700000" algn="tl">
                    <a:srgbClr val="000000">
                      <a:alpha val="43137"/>
                    </a:srgbClr>
                  </a:outerShdw>
                </a:effectLst>
              </a:rPr>
              <a:t>dasar</a:t>
            </a:r>
            <a:r>
              <a:rPr lang="en-US" sz="2400" b="1" dirty="0">
                <a:solidFill>
                  <a:srgbClr val="C00000"/>
                </a:solidFill>
                <a:effectLst>
                  <a:outerShdw blurRad="38100" dist="38100" dir="2700000" algn="tl">
                    <a:srgbClr val="000000">
                      <a:alpha val="43137"/>
                    </a:srgbClr>
                  </a:outerShdw>
                </a:effectLst>
              </a:rPr>
              <a:t> </a:t>
            </a:r>
            <a:br>
              <a:rPr lang="en-US" sz="2400" b="1" dirty="0">
                <a:solidFill>
                  <a:srgbClr val="C00000"/>
                </a:solidFill>
                <a:effectLst>
                  <a:outerShdw blurRad="38100" dist="38100" dir="2700000" algn="tl">
                    <a:srgbClr val="000000">
                      <a:alpha val="43137"/>
                    </a:srgbClr>
                  </a:outerShdw>
                </a:effectLst>
              </a:rPr>
            </a:br>
            <a:r>
              <a:rPr lang="en-US" sz="2400" b="1" dirty="0" err="1">
                <a:solidFill>
                  <a:srgbClr val="C00000"/>
                </a:solidFill>
                <a:effectLst>
                  <a:outerShdw blurRad="38100" dist="38100" dir="2700000" algn="tl">
                    <a:srgbClr val="000000">
                      <a:alpha val="43137"/>
                    </a:srgbClr>
                  </a:outerShdw>
                </a:effectLst>
              </a:rPr>
              <a:t>dalam</a:t>
            </a:r>
            <a:r>
              <a:rPr lang="en-US" sz="2400" b="1" dirty="0">
                <a:solidFill>
                  <a:srgbClr val="C00000"/>
                </a:solidFill>
                <a:effectLst>
                  <a:outerShdw blurRad="38100" dist="38100" dir="2700000" algn="tl">
                    <a:srgbClr val="000000">
                      <a:alpha val="43137"/>
                    </a:srgbClr>
                  </a:outerShdw>
                </a:effectLst>
              </a:rPr>
              <a:t> </a:t>
            </a:r>
            <a:r>
              <a:rPr lang="en-US" sz="2400" b="1" dirty="0" err="1">
                <a:solidFill>
                  <a:srgbClr val="C00000"/>
                </a:solidFill>
                <a:effectLst>
                  <a:outerShdw blurRad="38100" dist="38100" dir="2700000" algn="tl">
                    <a:srgbClr val="000000">
                      <a:alpha val="43137"/>
                    </a:srgbClr>
                  </a:outerShdw>
                </a:effectLst>
              </a:rPr>
              <a:t>pemberdayaan</a:t>
            </a:r>
            <a:r>
              <a:rPr lang="en-US" sz="2400" b="1" dirty="0">
                <a:solidFill>
                  <a:srgbClr val="C00000"/>
                </a:solidFill>
                <a:effectLst>
                  <a:outerShdw blurRad="38100" dist="38100" dir="2700000" algn="tl">
                    <a:srgbClr val="000000">
                      <a:alpha val="43137"/>
                    </a:srgbClr>
                  </a:outerShdw>
                </a:effectLst>
              </a:rPr>
              <a:t> </a:t>
            </a:r>
            <a:r>
              <a:rPr lang="en-US" sz="2400" b="1" dirty="0" err="1">
                <a:solidFill>
                  <a:srgbClr val="C00000"/>
                </a:solidFill>
                <a:effectLst>
                  <a:outerShdw blurRad="38100" dist="38100" dir="2700000" algn="tl">
                    <a:srgbClr val="000000">
                      <a:alpha val="43137"/>
                    </a:srgbClr>
                  </a:outerShdw>
                </a:effectLst>
              </a:rPr>
              <a:t>banyak</a:t>
            </a:r>
            <a:r>
              <a:rPr lang="en-US" sz="2400" b="1" dirty="0">
                <a:solidFill>
                  <a:srgbClr val="C00000"/>
                </a:solidFill>
                <a:effectLst>
                  <a:outerShdw blurRad="38100" dist="38100" dir="2700000" algn="tl">
                    <a:srgbClr val="000000">
                      <a:alpha val="43137"/>
                    </a:srgbClr>
                  </a:outerShdw>
                </a:effectLst>
              </a:rPr>
              <a:t> </a:t>
            </a:r>
            <a:r>
              <a:rPr lang="en-US" sz="2400" b="1" dirty="0" err="1">
                <a:solidFill>
                  <a:srgbClr val="C00000"/>
                </a:solidFill>
                <a:effectLst>
                  <a:outerShdw blurRad="38100" dist="38100" dir="2700000" algn="tl">
                    <a:srgbClr val="000000">
                      <a:alpha val="43137"/>
                    </a:srgbClr>
                  </a:outerShdw>
                </a:effectLst>
              </a:rPr>
              <a:t>hal</a:t>
            </a:r>
            <a:endParaRPr lang="en-US" sz="2400" b="1" dirty="0">
              <a:solidFill>
                <a:srgbClr val="C00000"/>
              </a:solidFill>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90888" y="3205214"/>
            <a:ext cx="8338786" cy="3328936"/>
          </a:xfrm>
          <a:solidFill>
            <a:schemeClr val="tx1">
              <a:lumMod val="50000"/>
              <a:lumOff val="50000"/>
            </a:schemeClr>
          </a:solidFill>
        </p:spPr>
        <p:txBody>
          <a:bodyPr/>
          <a:lstStyle/>
          <a:p>
            <a:pPr algn="ctr">
              <a:lnSpc>
                <a:spcPct val="150000"/>
              </a:lnSpc>
            </a:pPr>
            <a:r>
              <a:rPr lang="en-US" sz="3600" b="1" dirty="0" err="1">
                <a:effectLst>
                  <a:outerShdw blurRad="38100" dist="38100" dir="2700000" algn="tl">
                    <a:srgbClr val="000000">
                      <a:alpha val="43137"/>
                    </a:srgbClr>
                  </a:outerShdw>
                </a:effectLst>
              </a:rPr>
              <a:t>Secanggih</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apapun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sebuah</a:t>
            </a:r>
            <a:r>
              <a:rPr lang="en-US" sz="3600" b="1" dirty="0">
                <a:effectLst>
                  <a:outerShdw blurRad="38100" dist="38100" dir="2700000" algn="tl">
                    <a:srgbClr val="000000">
                      <a:alpha val="43137"/>
                    </a:srgbClr>
                  </a:outerShdw>
                </a:effectLst>
              </a:rPr>
              <a:t> system, </a:t>
            </a:r>
            <a:r>
              <a:rPr lang="en-US" sz="3600" b="1" dirty="0" err="1">
                <a:effectLst>
                  <a:outerShdw blurRad="38100" dist="38100" dir="2700000" algn="tl">
                    <a:srgbClr val="000000">
                      <a:alpha val="43137"/>
                    </a:srgbClr>
                  </a:outerShdw>
                </a:effectLst>
              </a:rPr>
              <a:t>maka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akan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hancur</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jika</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tidak</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disertai</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dengan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implementasi</a:t>
            </a:r>
            <a:r>
              <a:rPr lang="en-US" sz="3600" b="1" dirty="0">
                <a:effectLst>
                  <a:outerShdw blurRad="38100" dist="38100" dir="2700000" algn="tl">
                    <a:srgbClr val="000000">
                      <a:alpha val="43137"/>
                    </a:srgbClr>
                  </a:outerShdw>
                </a:effectLst>
              </a:rPr>
              <a:t> </a:t>
            </a:r>
          </a:p>
          <a:p>
            <a:pPr algn="ctr">
              <a:lnSpc>
                <a:spcPct val="150000"/>
              </a:lnSpc>
            </a:pPr>
            <a:r>
              <a:rPr lang="en-US" sz="3600" b="1" dirty="0">
                <a:effectLst>
                  <a:outerShdw blurRad="38100" dist="38100" dir="2700000" algn="tl">
                    <a:srgbClr val="000000">
                      <a:alpha val="43137"/>
                    </a:srgbClr>
                  </a:outerShdw>
                </a:effectLst>
              </a:rPr>
              <a:t>yang </a:t>
            </a:r>
            <a:r>
              <a:rPr lang="en-US" sz="3600" b="1" dirty="0" err="1">
                <a:effectLst>
                  <a:outerShdw blurRad="38100" dist="38100" dir="2700000" algn="tl">
                    <a:srgbClr val="000000">
                      <a:alpha val="43137"/>
                    </a:srgbClr>
                  </a:outerShdw>
                </a:effectLst>
              </a:rPr>
              <a:t>baik</a:t>
            </a:r>
            <a:r>
              <a:rPr lang="en-US" sz="3600" b="1" dirty="0">
                <a:effectLst>
                  <a:outerShdw blurRad="38100" dist="38100" dir="2700000" algn="tl">
                    <a:srgbClr val="000000">
                      <a:alpha val="43137"/>
                    </a:srgbClr>
                  </a:outerShdw>
                </a:effectLst>
              </a:rPr>
              <a:t> dan </a:t>
            </a:r>
            <a:r>
              <a:rPr lang="en-US" sz="3600" b="1" dirty="0" err="1">
                <a:effectLst>
                  <a:outerShdw blurRad="38100" dist="38100" dir="2700000" algn="tl">
                    <a:srgbClr val="000000">
                      <a:alpha val="43137"/>
                    </a:srgbClr>
                  </a:outerShdw>
                </a:effectLst>
              </a:rPr>
              <a:t>benar</a:t>
            </a:r>
            <a:r>
              <a:rPr lang="en-US" sz="3600" b="1" dirty="0">
                <a:effectLst>
                  <a:outerShdw blurRad="38100" dist="38100" dir="2700000" algn="tl">
                    <a:srgbClr val="000000">
                      <a:alpha val="43137"/>
                    </a:srgbClr>
                  </a:outerShdw>
                </a:effectLst>
              </a:rPr>
              <a:t>. </a:t>
            </a:r>
          </a:p>
          <a:p>
            <a:endParaRPr lang="en-US" sz="2400" b="1" dirty="0">
              <a:effectLst>
                <a:outerShdw blurRad="38100" dist="38100" dir="2700000" algn="tl">
                  <a:srgbClr val="000000">
                    <a:alpha val="43137"/>
                  </a:srgbClr>
                </a:outerShdw>
              </a:effectLst>
            </a:endParaRPr>
          </a:p>
          <a:p>
            <a:endParaRPr lang="en-US" dirty="0"/>
          </a:p>
        </p:txBody>
      </p:sp>
      <p:pic>
        <p:nvPicPr>
          <p:cNvPr id="10" name="Picture Placeholder 5" descr="Close up of white flower on black background">
            <a:extLst>
              <a:ext uri="{FF2B5EF4-FFF2-40B4-BE49-F238E27FC236}">
                <a16:creationId xmlns:a16="http://schemas.microsoft.com/office/drawing/2014/main" id="{025F302E-F817-4901-88E0-088AAEB6D59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t="17178" b="17178"/>
          <a:stretch/>
        </p:blipFill>
        <p:spPr>
          <a:xfrm>
            <a:off x="5583173" y="182880"/>
            <a:ext cx="3465577" cy="2860860"/>
          </a:xfrm>
        </p:spPr>
      </p:pic>
    </p:spTree>
    <p:extLst>
      <p:ext uri="{BB962C8B-B14F-4D97-AF65-F5344CB8AC3E}">
        <p14:creationId xmlns:p14="http://schemas.microsoft.com/office/powerpoint/2010/main" val="188126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285750" y="323851"/>
            <a:ext cx="5200650" cy="2005464"/>
          </a:xfrm>
          <a:solidFill>
            <a:schemeClr val="accent2">
              <a:lumMod val="40000"/>
              <a:lumOff val="60000"/>
            </a:schemeClr>
          </a:solidFill>
        </p:spPr>
        <p:txBody>
          <a:bodyPr>
            <a:normAutofit/>
          </a:bodyPr>
          <a:lstStyle/>
          <a:p>
            <a:pPr algn="ctr"/>
            <a:r>
              <a:rPr lang="en-US" sz="2800" b="1" dirty="0">
                <a:solidFill>
                  <a:srgbClr val="C00000"/>
                </a:solidFill>
                <a:effectLst>
                  <a:outerShdw blurRad="38100" dist="38100" dir="2700000" algn="tl">
                    <a:srgbClr val="000000">
                      <a:alpha val="43137"/>
                    </a:srgbClr>
                  </a:outerShdw>
                </a:effectLst>
              </a:rPr>
              <a:t>SDM dan </a:t>
            </a:r>
            <a:r>
              <a:rPr lang="en-US" sz="2800" b="1" dirty="0" err="1">
                <a:solidFill>
                  <a:srgbClr val="C00000"/>
                </a:solidFill>
                <a:effectLst>
                  <a:outerShdw blurRad="38100" dist="38100" dir="2700000" algn="tl">
                    <a:srgbClr val="000000">
                      <a:alpha val="43137"/>
                    </a:srgbClr>
                  </a:outerShdw>
                </a:effectLst>
              </a:rPr>
              <a:t>kemahasiSwaan</a:t>
            </a:r>
            <a:endParaRPr lang="en-US" sz="2800" b="1" dirty="0">
              <a:solidFill>
                <a:srgbClr val="C00000"/>
              </a:solidFill>
              <a:effectLst>
                <a:outerShdw blurRad="38100" dist="38100" dir="2700000" algn="tl">
                  <a:srgbClr val="000000">
                    <a:alpha val="43137"/>
                  </a:srgbClr>
                </a:outerShdw>
              </a:effectLst>
            </a:endParaRPr>
          </a:p>
        </p:txBody>
      </p:sp>
      <p:pic>
        <p:nvPicPr>
          <p:cNvPr id="10" name="Picture Placeholder 5" descr="Close up of white flower on black background">
            <a:extLst>
              <a:ext uri="{FF2B5EF4-FFF2-40B4-BE49-F238E27FC236}">
                <a16:creationId xmlns:a16="http://schemas.microsoft.com/office/drawing/2014/main" id="{025F302E-F817-4901-88E0-088AAEB6D59E}"/>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t="17178" b="17178"/>
          <a:stretch/>
        </p:blipFill>
        <p:spPr>
          <a:xfrm>
            <a:off x="5486400" y="204287"/>
            <a:ext cx="3465577" cy="2860860"/>
          </a:xfrm>
        </p:spPr>
      </p:pic>
      <p:sp>
        <p:nvSpPr>
          <p:cNvPr id="3" name="Text Placeholder 2">
            <a:extLst>
              <a:ext uri="{FF2B5EF4-FFF2-40B4-BE49-F238E27FC236}">
                <a16:creationId xmlns:a16="http://schemas.microsoft.com/office/drawing/2014/main" id="{D50AA3CB-59A2-D7E0-4673-99B4A7968EB6}"/>
              </a:ext>
            </a:extLst>
          </p:cNvPr>
          <p:cNvSpPr>
            <a:spLocks noGrp="1"/>
          </p:cNvSpPr>
          <p:nvPr>
            <p:ph type="body" sz="quarter" idx="14"/>
          </p:nvPr>
        </p:nvSpPr>
        <p:spPr>
          <a:xfrm>
            <a:off x="202131" y="3043740"/>
            <a:ext cx="8576109" cy="3631380"/>
          </a:xfrm>
          <a:solidFill>
            <a:schemeClr val="tx1">
              <a:lumMod val="50000"/>
              <a:lumOff val="50000"/>
            </a:schemeClr>
          </a:solidFill>
        </p:spPr>
        <p:txBody>
          <a:bodyPr/>
          <a:lstStyle/>
          <a:p>
            <a:pPr algn="ctr">
              <a:lnSpc>
                <a:spcPct val="150000"/>
              </a:lnSpc>
            </a:pPr>
            <a:endParaRPr lang="en-US" sz="2000" b="1" dirty="0">
              <a:effectLst>
                <a:outerShdw blurRad="38100" dist="38100" dir="2700000" algn="tl">
                  <a:srgbClr val="000000">
                    <a:alpha val="43137"/>
                  </a:srgbClr>
                </a:outerShdw>
              </a:effectLst>
            </a:endParaRPr>
          </a:p>
          <a:p>
            <a:pPr algn="ctr">
              <a:lnSpc>
                <a:spcPct val="150000"/>
              </a:lnSpc>
            </a:pPr>
            <a:r>
              <a:rPr lang="en-US" sz="2000" b="1" dirty="0" err="1">
                <a:effectLst>
                  <a:outerShdw blurRad="38100" dist="38100" dir="2700000" algn="tl">
                    <a:srgbClr val="000000">
                      <a:alpha val="43137"/>
                    </a:srgbClr>
                  </a:outerShdw>
                </a:effectLst>
              </a:rPr>
              <a:t>Lebih</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banyak</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berurusan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dengan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pemberdayaan</a:t>
            </a:r>
            <a:r>
              <a:rPr lang="en-US" sz="2000" b="1" dirty="0">
                <a:effectLst>
                  <a:outerShdw blurRad="38100" dist="38100" dir="2700000" algn="tl">
                    <a:srgbClr val="000000">
                      <a:alpha val="43137"/>
                    </a:srgbClr>
                  </a:outerShdw>
                </a:effectLst>
              </a:rPr>
              <a:t> Tenaga </a:t>
            </a:r>
            <a:r>
              <a:rPr lang="en-US" sz="2000" b="1" dirty="0" err="1">
                <a:effectLst>
                  <a:outerShdw blurRad="38100" dist="38100" dir="2700000" algn="tl">
                    <a:srgbClr val="000000">
                      <a:alpha val="43137"/>
                    </a:srgbClr>
                  </a:outerShdw>
                </a:effectLst>
              </a:rPr>
              <a:t>Pendidik</a:t>
            </a:r>
            <a:r>
              <a:rPr lang="en-US" sz="2000" b="1" dirty="0">
                <a:effectLst>
                  <a:outerShdw blurRad="38100" dist="38100" dir="2700000" algn="tl">
                    <a:srgbClr val="000000">
                      <a:alpha val="43137"/>
                    </a:srgbClr>
                  </a:outerShdw>
                </a:effectLst>
              </a:rPr>
              <a:t> (</a:t>
            </a:r>
            <a:r>
              <a:rPr lang="en-US" sz="2000" b="1" dirty="0">
                <a:solidFill>
                  <a:srgbClr val="C00000"/>
                </a:solidFill>
                <a:effectLst>
                  <a:outerShdw blurRad="38100" dist="38100" dir="2700000" algn="tl">
                    <a:srgbClr val="000000">
                      <a:alpha val="43137"/>
                    </a:srgbClr>
                  </a:outerShdw>
                </a:effectLst>
              </a:rPr>
              <a:t>DOSEN</a:t>
            </a:r>
            <a:r>
              <a:rPr lang="en-US" sz="2000" b="1" dirty="0">
                <a:effectLst>
                  <a:outerShdw blurRad="38100" dist="38100" dir="2700000" algn="tl">
                    <a:srgbClr val="000000">
                      <a:alpha val="43137"/>
                    </a:srgbClr>
                  </a:outerShdw>
                </a:effectLst>
              </a:rPr>
              <a:t>) dan Tenaga </a:t>
            </a:r>
            <a:r>
              <a:rPr lang="en-US" sz="2000" b="1" dirty="0" err="1">
                <a:effectLst>
                  <a:outerShdw blurRad="38100" dist="38100" dir="2700000" algn="tl">
                    <a:srgbClr val="000000">
                      <a:alpha val="43137"/>
                    </a:srgbClr>
                  </a:outerShdw>
                </a:effectLst>
              </a:rPr>
              <a:t>Kependidikan</a:t>
            </a:r>
            <a:r>
              <a:rPr lang="en-US" sz="2000" b="1" dirty="0">
                <a:effectLst>
                  <a:outerShdw blurRad="38100" dist="38100" dir="2700000" algn="tl">
                    <a:srgbClr val="000000">
                      <a:alpha val="43137"/>
                    </a:srgbClr>
                  </a:outerShdw>
                </a:effectLst>
              </a:rPr>
              <a:t> (</a:t>
            </a:r>
            <a:r>
              <a:rPr lang="en-US" sz="2000" b="1" dirty="0">
                <a:solidFill>
                  <a:srgbClr val="C00000"/>
                </a:solidFill>
                <a:effectLst>
                  <a:outerShdw blurRad="38100" dist="38100" dir="2700000" algn="tl">
                    <a:srgbClr val="000000">
                      <a:alpha val="43137"/>
                    </a:srgbClr>
                  </a:outerShdw>
                </a:effectLst>
              </a:rPr>
              <a:t>TENDIK</a:t>
            </a:r>
            <a:r>
              <a:rPr lang="en-US" sz="2000" b="1" dirty="0">
                <a:effectLst>
                  <a:outerShdw blurRad="38100" dist="38100" dir="2700000" algn="tl">
                    <a:srgbClr val="000000">
                      <a:alpha val="43137"/>
                    </a:srgbClr>
                  </a:outerShdw>
                </a:effectLst>
              </a:rPr>
              <a:t>).</a:t>
            </a:r>
          </a:p>
          <a:p>
            <a:pPr algn="ctr">
              <a:lnSpc>
                <a:spcPct val="150000"/>
              </a:lnSpc>
            </a:pPr>
            <a:r>
              <a:rPr lang="en-US" sz="2000" b="1" dirty="0">
                <a:effectLst>
                  <a:outerShdw blurRad="38100" dist="38100" dir="2700000" algn="tl">
                    <a:srgbClr val="000000">
                      <a:alpha val="43137"/>
                    </a:srgbClr>
                  </a:outerShdw>
                </a:effectLst>
              </a:rPr>
              <a:t> </a:t>
            </a:r>
            <a:r>
              <a:rPr lang="en-US" sz="2000" b="1" dirty="0">
                <a:solidFill>
                  <a:srgbClr val="002060"/>
                </a:solidFill>
                <a:effectLst>
                  <a:outerShdw blurRad="38100" dist="38100" dir="2700000" algn="tl">
                    <a:srgbClr val="000000">
                      <a:alpha val="43137"/>
                    </a:srgbClr>
                  </a:outerShdw>
                </a:effectLst>
              </a:rPr>
              <a:t>JIKA </a:t>
            </a:r>
            <a:r>
              <a:rPr lang="en-US" sz="2000" b="1" dirty="0" err="1">
                <a:solidFill>
                  <a:srgbClr val="002060"/>
                </a:solidFill>
                <a:effectLst>
                  <a:outerShdw blurRad="38100" dist="38100" dir="2700000" algn="tl">
                    <a:srgbClr val="000000">
                      <a:alpha val="43137"/>
                    </a:srgbClr>
                  </a:outerShdw>
                </a:effectLst>
              </a:rPr>
              <a:t>menemui</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masalah</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terkait</a:t>
            </a:r>
            <a:r>
              <a:rPr lang="en-US" sz="2000" b="1" dirty="0">
                <a:solidFill>
                  <a:srgbClr val="002060"/>
                </a:solidFill>
                <a:effectLst>
                  <a:outerShdw blurRad="38100" dist="38100" dir="2700000" algn="tl">
                    <a:srgbClr val="000000">
                      <a:alpha val="43137"/>
                    </a:srgbClr>
                  </a:outerShdw>
                </a:effectLst>
              </a:rPr>
              <a:t> Kode </a:t>
            </a:r>
            <a:r>
              <a:rPr lang="en-US" sz="2000" b="1" dirty="0" err="1">
                <a:solidFill>
                  <a:srgbClr val="002060"/>
                </a:solidFill>
                <a:effectLst>
                  <a:outerShdw blurRad="38100" dist="38100" dir="2700000" algn="tl">
                    <a:srgbClr val="000000">
                      <a:alpha val="43137"/>
                    </a:srgbClr>
                  </a:outerShdw>
                </a:effectLst>
              </a:rPr>
              <a:t>Etik</a:t>
            </a:r>
            <a:r>
              <a:rPr lang="en-US" sz="2000" b="1" dirty="0">
                <a:solidFill>
                  <a:srgbClr val="002060"/>
                </a:solidFill>
                <a:effectLst>
                  <a:outerShdw blurRad="38100" dist="38100" dir="2700000" algn="tl">
                    <a:srgbClr val="000000">
                      <a:alpha val="43137"/>
                    </a:srgbClr>
                  </a:outerShdw>
                </a:effectLst>
              </a:rPr>
              <a:t> yang </a:t>
            </a:r>
            <a:r>
              <a:rPr lang="en-US" sz="2000" b="1" dirty="0" err="1">
                <a:solidFill>
                  <a:srgbClr val="002060"/>
                </a:solidFill>
                <a:effectLst>
                  <a:outerShdw blurRad="38100" dist="38100" dir="2700000" algn="tl">
                    <a:srgbClr val="000000">
                      <a:alpha val="43137"/>
                    </a:srgbClr>
                  </a:outerShdw>
                </a:effectLst>
              </a:rPr>
              <a:t>dilanggar</a:t>
            </a:r>
            <a:r>
              <a:rPr lang="en-US" sz="2000" b="1" dirty="0">
                <a:solidFill>
                  <a:srgbClr val="002060"/>
                </a:solidFill>
                <a:effectLst>
                  <a:outerShdw blurRad="38100" dist="38100" dir="2700000" algn="tl">
                    <a:srgbClr val="000000">
                      <a:alpha val="43137"/>
                    </a:srgbClr>
                  </a:outerShdw>
                </a:effectLst>
              </a:rPr>
              <a:t> oleh TENDIK, DOSEN </a:t>
            </a:r>
            <a:r>
              <a:rPr lang="en-US" sz="2000" b="1" dirty="0" err="1">
                <a:solidFill>
                  <a:srgbClr val="002060"/>
                </a:solidFill>
                <a:effectLst>
                  <a:outerShdw blurRad="38100" dist="38100" dir="2700000" algn="tl">
                    <a:srgbClr val="000000">
                      <a:alpha val="43137"/>
                    </a:srgbClr>
                  </a:outerShdw>
                </a:effectLst>
              </a:rPr>
              <a:t>maka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penyelesaiannya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ada</a:t>
            </a:r>
            <a:r>
              <a:rPr lang="en-US" sz="2000" b="1" dirty="0">
                <a:solidFill>
                  <a:srgbClr val="002060"/>
                </a:solidFill>
                <a:effectLst>
                  <a:outerShdw blurRad="38100" dist="38100" dir="2700000" algn="tl">
                    <a:srgbClr val="000000">
                      <a:alpha val="43137"/>
                    </a:srgbClr>
                  </a:outerShdw>
                </a:effectLst>
              </a:rPr>
              <a:t> di </a:t>
            </a:r>
            <a:r>
              <a:rPr lang="en-US" sz="2000" b="1" dirty="0" err="1">
                <a:solidFill>
                  <a:srgbClr val="002060"/>
                </a:solidFill>
                <a:effectLst>
                  <a:outerShdw blurRad="38100" dist="38100" dir="2700000" algn="tl">
                    <a:srgbClr val="000000">
                      <a:alpha val="43137"/>
                    </a:srgbClr>
                  </a:outerShdw>
                </a:effectLst>
              </a:rPr>
              <a:t>bidang</a:t>
            </a:r>
            <a:r>
              <a:rPr lang="en-US" sz="2000" b="1" dirty="0">
                <a:solidFill>
                  <a:srgbClr val="002060"/>
                </a:solidFill>
                <a:effectLst>
                  <a:outerShdw blurRad="38100" dist="38100" dir="2700000" algn="tl">
                    <a:srgbClr val="000000">
                      <a:alpha val="43137"/>
                    </a:srgbClr>
                  </a:outerShdw>
                </a:effectLst>
              </a:rPr>
              <a:t> SDM (WD-2), </a:t>
            </a:r>
            <a:r>
              <a:rPr lang="en-US" sz="2000" b="1" dirty="0" err="1">
                <a:solidFill>
                  <a:srgbClr val="002060"/>
                </a:solidFill>
                <a:effectLst>
                  <a:outerShdw blurRad="38100" dist="38100" dir="2700000" algn="tl">
                    <a:srgbClr val="000000">
                      <a:alpha val="43137"/>
                    </a:srgbClr>
                  </a:outerShdw>
                </a:effectLst>
              </a:rPr>
              <a:t>tetapi</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jika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pelanggaran</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etika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tsb</a:t>
            </a:r>
            <a:r>
              <a:rPr lang="en-US" sz="2000" b="1" dirty="0">
                <a:solidFill>
                  <a:srgbClr val="002060"/>
                </a:solidFill>
                <a:effectLst>
                  <a:outerShdw blurRad="38100" dist="38100" dir="2700000" algn="tl">
                    <a:srgbClr val="000000">
                      <a:alpha val="43137"/>
                    </a:srgbClr>
                  </a:outerShdw>
                </a:effectLst>
              </a:rPr>
              <a:t>, di </a:t>
            </a:r>
            <a:r>
              <a:rPr lang="en-US" sz="2000" b="1" dirty="0" err="1">
                <a:solidFill>
                  <a:srgbClr val="002060"/>
                </a:solidFill>
                <a:effectLst>
                  <a:outerShdw blurRad="38100" dist="38100" dir="2700000" algn="tl">
                    <a:srgbClr val="000000">
                      <a:alpha val="43137"/>
                    </a:srgbClr>
                  </a:outerShdw>
                </a:effectLst>
              </a:rPr>
              <a:t>kalangan</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mahasiswa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maka</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akan</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ditangani</a:t>
            </a:r>
            <a:r>
              <a:rPr lang="en-US" sz="2000" b="1" dirty="0">
                <a:solidFill>
                  <a:srgbClr val="002060"/>
                </a:solidFill>
                <a:effectLst>
                  <a:outerShdw blurRad="38100" dist="38100" dir="2700000" algn="tl">
                    <a:srgbClr val="000000">
                      <a:alpha val="43137"/>
                    </a:srgbClr>
                  </a:outerShdw>
                </a:effectLst>
              </a:rPr>
              <a:t> oleh </a:t>
            </a:r>
            <a:r>
              <a:rPr lang="en-US" sz="2000" b="1" dirty="0" err="1">
                <a:solidFill>
                  <a:srgbClr val="002060"/>
                </a:solidFill>
                <a:effectLst>
                  <a:outerShdw blurRad="38100" dist="38100" dir="2700000" algn="tl">
                    <a:srgbClr val="000000">
                      <a:alpha val="43137"/>
                    </a:srgbClr>
                  </a:outerShdw>
                </a:effectLst>
              </a:rPr>
              <a:t>bagian</a:t>
            </a:r>
            <a:r>
              <a:rPr lang="en-US" sz="2000" b="1" dirty="0">
                <a:solidFill>
                  <a:srgbClr val="002060"/>
                </a:solidFill>
                <a:effectLst>
                  <a:outerShdw blurRad="38100" dist="38100" dir="2700000" algn="tl">
                    <a:srgbClr val="000000">
                      <a:alpha val="43137"/>
                    </a:srgbClr>
                  </a:outerShdw>
                </a:effectLst>
              </a:rPr>
              <a:t> </a:t>
            </a:r>
            <a:r>
              <a:rPr lang="en-US" sz="2000" b="1" dirty="0" err="1">
                <a:solidFill>
                  <a:srgbClr val="002060"/>
                </a:solidFill>
                <a:effectLst>
                  <a:outerShdw blurRad="38100" dist="38100" dir="2700000" algn="tl">
                    <a:srgbClr val="000000">
                      <a:alpha val="43137"/>
                    </a:srgbClr>
                  </a:outerShdw>
                </a:effectLst>
              </a:rPr>
              <a:t>kemahasiswaan</a:t>
            </a:r>
            <a:r>
              <a:rPr lang="en-US" sz="2000" b="1" dirty="0">
                <a:solidFill>
                  <a:srgbClr val="002060"/>
                </a:solidFill>
                <a:effectLst>
                  <a:outerShdw blurRad="38100" dist="38100" dir="2700000" algn="tl">
                    <a:srgbClr val="000000">
                      <a:alpha val="43137"/>
                    </a:srgbClr>
                  </a:outerShdw>
                </a:effectLst>
              </a:rPr>
              <a:t> (WD – 1)</a:t>
            </a:r>
          </a:p>
        </p:txBody>
      </p:sp>
    </p:spTree>
    <p:extLst>
      <p:ext uri="{BB962C8B-B14F-4D97-AF65-F5344CB8AC3E}">
        <p14:creationId xmlns:p14="http://schemas.microsoft.com/office/powerpoint/2010/main" val="191901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240632" y="423512"/>
            <a:ext cx="6814682" cy="3291840"/>
          </a:xfrm>
          <a:solidFill>
            <a:srgbClr val="00B050"/>
          </a:solidFill>
        </p:spPr>
        <p:txBody>
          <a:bodyPr/>
          <a:lstStyle/>
          <a:p>
            <a:pPr>
              <a:lnSpc>
                <a:spcPct val="150000"/>
              </a:lnSpc>
            </a:pPr>
            <a:r>
              <a:rPr lang="en-US" sz="2000" b="1" i="0" dirty="0" err="1">
                <a:solidFill>
                  <a:srgbClr val="C00000"/>
                </a:solidFill>
                <a:effectLst>
                  <a:outerShdw blurRad="38100" dist="38100" dir="2700000" algn="tl">
                    <a:srgbClr val="000000">
                      <a:alpha val="43137"/>
                    </a:srgbClr>
                  </a:outerShdw>
                </a:effectLst>
                <a:latin typeface="Montserrat" panose="00000500000000000000" pitchFamily="2" charset="0"/>
              </a:rPr>
              <a:t>logistik</a:t>
            </a:r>
            <a:r>
              <a:rPr lang="en-US" sz="1800" b="1" dirty="0">
                <a:solidFill>
                  <a:srgbClr val="002060"/>
                </a:solidFill>
                <a:latin typeface="Montserrat" panose="00000500000000000000" pitchFamily="2" charset="0"/>
              </a:rPr>
              <a:t>: </a:t>
            </a:r>
            <a:r>
              <a:rPr lang="en-US" sz="1800" b="1" i="0" dirty="0" err="1">
                <a:solidFill>
                  <a:srgbClr val="002060"/>
                </a:solidFill>
                <a:effectLst/>
                <a:latin typeface="Montserrat" panose="00000500000000000000" pitchFamily="2" charset="0"/>
              </a:rPr>
              <a:t>aktivitas</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perencanaan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pengorganisasian</a:t>
            </a:r>
            <a:r>
              <a:rPr lang="en-US" sz="1800" b="1" i="0" dirty="0">
                <a:solidFill>
                  <a:srgbClr val="002060"/>
                </a:solidFill>
                <a:effectLst/>
                <a:latin typeface="Montserrat" panose="00000500000000000000" pitchFamily="2" charset="0"/>
              </a:rPr>
              <a:t>, dan </a:t>
            </a:r>
            <a:r>
              <a:rPr lang="en-US" sz="1800" b="1" i="0" dirty="0" err="1">
                <a:solidFill>
                  <a:srgbClr val="002060"/>
                </a:solidFill>
                <a:effectLst/>
                <a:latin typeface="Montserrat" panose="00000500000000000000" pitchFamily="2" charset="0"/>
              </a:rPr>
              <a:t>pengawasan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terhadap</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kegiatan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pengadaan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pencatatan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inventarisasi</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pendistribusian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penyimpanan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pemeliharaan</a:t>
            </a:r>
            <a:r>
              <a:rPr lang="en-US" sz="1800" b="1" i="0" dirty="0">
                <a:solidFill>
                  <a:srgbClr val="002060"/>
                </a:solidFill>
                <a:effectLst/>
                <a:latin typeface="Montserrat" panose="00000500000000000000" pitchFamily="2" charset="0"/>
              </a:rPr>
              <a:t>, dan </a:t>
            </a:r>
            <a:r>
              <a:rPr lang="en-US" sz="1800" b="1" i="0" dirty="0" err="1">
                <a:solidFill>
                  <a:srgbClr val="002060"/>
                </a:solidFill>
                <a:effectLst/>
                <a:latin typeface="Montserrat" panose="00000500000000000000" pitchFamily="2" charset="0"/>
              </a:rPr>
              <a:t>penghapusan</a:t>
            </a:r>
            <a:r>
              <a:rPr lang="en-US" sz="1800" b="1" i="0" dirty="0">
                <a:solidFill>
                  <a:srgbClr val="002060"/>
                </a:solidFill>
                <a:effectLst/>
                <a:latin typeface="Montserrat" panose="00000500000000000000" pitchFamily="2" charset="0"/>
              </a:rPr>
              <a:t> </a:t>
            </a:r>
            <a:r>
              <a:rPr lang="en-US" sz="1800" b="1" i="0" dirty="0" err="1">
                <a:solidFill>
                  <a:srgbClr val="002060"/>
                </a:solidFill>
                <a:effectLst/>
                <a:latin typeface="Montserrat" panose="00000500000000000000" pitchFamily="2" charset="0"/>
              </a:rPr>
              <a:t>logistik</a:t>
            </a:r>
            <a:r>
              <a:rPr lang="en-US" sz="1800" b="1" i="0" dirty="0">
                <a:solidFill>
                  <a:srgbClr val="002060"/>
                </a:solidFill>
                <a:effectLst/>
                <a:latin typeface="Montserrat" panose="00000500000000000000" pitchFamily="2" charset="0"/>
              </a:rPr>
              <a:t>. </a:t>
            </a:r>
            <a:br>
              <a:rPr lang="en-US" sz="1800" b="1" i="0" dirty="0">
                <a:solidFill>
                  <a:srgbClr val="002060"/>
                </a:solidFill>
                <a:effectLst/>
                <a:latin typeface="Montserrat" panose="00000500000000000000" pitchFamily="2" charset="0"/>
              </a:rPr>
            </a:br>
            <a:r>
              <a:rPr lang="en-US" sz="1800" b="1" i="0" dirty="0" err="1">
                <a:solidFill>
                  <a:srgbClr val="0070C0"/>
                </a:solidFill>
                <a:effectLst/>
                <a:latin typeface="Montserrat" panose="00000500000000000000" pitchFamily="2" charset="0"/>
              </a:rPr>
              <a:t>menunjang</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optimalisasi</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pengelolaan</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barang</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meminimalisir</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penyelewengan</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maupun</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hilangnya</a:t>
            </a:r>
            <a:r>
              <a:rPr lang="en-US" sz="1800" b="1" i="0" dirty="0">
                <a:solidFill>
                  <a:srgbClr val="0070C0"/>
                </a:solidFill>
                <a:effectLst/>
                <a:latin typeface="Montserrat" panose="00000500000000000000" pitchFamily="2" charset="0"/>
              </a:rPr>
              <a:t> </a:t>
            </a:r>
            <a:r>
              <a:rPr lang="en-US" sz="1800" b="1" i="0" dirty="0" err="1">
                <a:solidFill>
                  <a:srgbClr val="0070C0"/>
                </a:solidFill>
                <a:effectLst/>
                <a:latin typeface="Montserrat" panose="00000500000000000000" pitchFamily="2" charset="0"/>
              </a:rPr>
              <a:t>barang</a:t>
            </a:r>
            <a:r>
              <a:rPr lang="en-US" sz="1800" b="1" i="0" dirty="0">
                <a:solidFill>
                  <a:srgbClr val="0070C0"/>
                </a:solidFill>
                <a:effectLst/>
                <a:latin typeface="Montserrat" panose="00000500000000000000" pitchFamily="2" charset="0"/>
              </a:rPr>
              <a:t>.</a:t>
            </a:r>
            <a:endParaRPr lang="en-US" sz="1800" b="1" dirty="0">
              <a:solidFill>
                <a:srgbClr val="0070C0"/>
              </a:solidFill>
            </a:endParaRP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90888" y="3859731"/>
            <a:ext cx="6169794" cy="2666196"/>
          </a:xfrm>
          <a:solidFill>
            <a:schemeClr val="accent3"/>
          </a:solidFill>
        </p:spPr>
        <p:txBody>
          <a:bodyPr/>
          <a:lstStyle/>
          <a:p>
            <a:pPr marL="342900" indent="-342900">
              <a:lnSpc>
                <a:spcPct val="100000"/>
              </a:lnSpc>
              <a:buFont typeface="+mj-lt"/>
              <a:buAutoNum type="arabicParenR"/>
            </a:pPr>
            <a:r>
              <a:rPr lang="en-US" sz="1600" b="1" dirty="0"/>
              <a:t>Ruang </a:t>
            </a:r>
            <a:r>
              <a:rPr lang="en-US" sz="1600" b="1" dirty="0" err="1"/>
              <a:t>Kuliah</a:t>
            </a:r>
            <a:r>
              <a:rPr lang="en-US" sz="1600" b="1" dirty="0"/>
              <a:t> </a:t>
            </a:r>
            <a:r>
              <a:rPr lang="en-US" sz="1600" b="1" dirty="0" err="1"/>
              <a:t>beserta</a:t>
            </a:r>
            <a:r>
              <a:rPr lang="en-US" sz="1600" b="1" dirty="0"/>
              <a:t> </a:t>
            </a:r>
            <a:r>
              <a:rPr lang="en-US" sz="1600" b="1" dirty="0" err="1"/>
              <a:t>peralatannya</a:t>
            </a:r>
            <a:r>
              <a:rPr lang="en-US" sz="1600" b="1" dirty="0"/>
              <a:t>,</a:t>
            </a:r>
          </a:p>
          <a:p>
            <a:pPr marL="342900" indent="-342900">
              <a:lnSpc>
                <a:spcPct val="100000"/>
              </a:lnSpc>
              <a:buFont typeface="+mj-lt"/>
              <a:buAutoNum type="arabicParenR"/>
            </a:pPr>
            <a:r>
              <a:rPr lang="en-US" sz="1600" b="1" dirty="0">
                <a:solidFill>
                  <a:srgbClr val="C00000"/>
                </a:solidFill>
              </a:rPr>
              <a:t>Ruang </a:t>
            </a:r>
            <a:r>
              <a:rPr lang="en-US" sz="1600" b="1" dirty="0" err="1">
                <a:solidFill>
                  <a:srgbClr val="C00000"/>
                </a:solidFill>
              </a:rPr>
              <a:t>Laboratorium</a:t>
            </a:r>
            <a:r>
              <a:rPr lang="en-US" sz="1600" b="1" dirty="0">
                <a:solidFill>
                  <a:srgbClr val="C00000"/>
                </a:solidFill>
                <a:sym typeface="Wingdings" panose="05000000000000000000" pitchFamily="2" charset="2"/>
              </a:rPr>
              <a:t> Lab KODDING</a:t>
            </a:r>
          </a:p>
          <a:p>
            <a:pPr marL="342900" indent="-342900">
              <a:lnSpc>
                <a:spcPct val="100000"/>
              </a:lnSpc>
              <a:buFont typeface="+mj-lt"/>
              <a:buAutoNum type="arabicParenR"/>
            </a:pPr>
            <a:r>
              <a:rPr lang="en-US" sz="1600" b="1" dirty="0">
                <a:sym typeface="Wingdings" panose="05000000000000000000" pitchFamily="2" charset="2"/>
              </a:rPr>
              <a:t>Ruang VIDEO,</a:t>
            </a:r>
          </a:p>
          <a:p>
            <a:pPr marL="342900" indent="-342900">
              <a:lnSpc>
                <a:spcPct val="100000"/>
              </a:lnSpc>
              <a:buFont typeface="+mj-lt"/>
              <a:buAutoNum type="arabicParenR"/>
            </a:pPr>
            <a:r>
              <a:rPr lang="en-US" sz="1600" b="1" dirty="0">
                <a:solidFill>
                  <a:srgbClr val="C00000"/>
                </a:solidFill>
                <a:sym typeface="Wingdings" panose="05000000000000000000" pitchFamily="2" charset="2"/>
              </a:rPr>
              <a:t>Ruang Tele Conference</a:t>
            </a:r>
            <a:r>
              <a:rPr lang="en-US" sz="1600" b="1" dirty="0">
                <a:sym typeface="Wingdings" panose="05000000000000000000" pitchFamily="2" charset="2"/>
              </a:rPr>
              <a:t>,</a:t>
            </a:r>
          </a:p>
          <a:p>
            <a:pPr marL="342900" indent="-342900">
              <a:lnSpc>
                <a:spcPct val="100000"/>
              </a:lnSpc>
              <a:buFont typeface="+mj-lt"/>
              <a:buAutoNum type="arabicParenR"/>
            </a:pPr>
            <a:r>
              <a:rPr lang="en-US" sz="1600" b="1" dirty="0" err="1">
                <a:sym typeface="Wingdings" panose="05000000000000000000" pitchFamily="2" charset="2"/>
              </a:rPr>
              <a:t>Mesjid</a:t>
            </a:r>
            <a:r>
              <a:rPr lang="en-US" sz="1600" b="1" dirty="0">
                <a:sym typeface="Wingdings" panose="05000000000000000000" pitchFamily="2" charset="2"/>
              </a:rPr>
              <a:t>: Kajian Ekonomi Islam</a:t>
            </a:r>
          </a:p>
          <a:p>
            <a:pPr marL="342900" indent="-342900">
              <a:lnSpc>
                <a:spcPct val="100000"/>
              </a:lnSpc>
              <a:buFont typeface="+mj-lt"/>
              <a:buAutoNum type="arabicParenR"/>
            </a:pPr>
            <a:r>
              <a:rPr lang="en-US" sz="1600" b="1" dirty="0">
                <a:solidFill>
                  <a:srgbClr val="C00000"/>
                </a:solidFill>
                <a:sym typeface="Wingdings" panose="05000000000000000000" pitchFamily="2" charset="2"/>
              </a:rPr>
              <a:t>Café</a:t>
            </a:r>
          </a:p>
          <a:p>
            <a:pPr marL="342900" indent="-342900">
              <a:lnSpc>
                <a:spcPct val="100000"/>
              </a:lnSpc>
              <a:buFont typeface="+mj-lt"/>
              <a:buAutoNum type="arabicParenR"/>
            </a:pPr>
            <a:r>
              <a:rPr lang="en-US" sz="1600" b="1" dirty="0" err="1">
                <a:sym typeface="Wingdings" panose="05000000000000000000" pitchFamily="2" charset="2"/>
              </a:rPr>
              <a:t>Wifi</a:t>
            </a:r>
            <a:endParaRPr lang="en-US" sz="1600" b="1" dirty="0">
              <a:sym typeface="Wingdings" panose="05000000000000000000" pitchFamily="2" charset="2"/>
            </a:endParaRPr>
          </a:p>
          <a:p>
            <a:pPr marL="342900" indent="-342900">
              <a:lnSpc>
                <a:spcPct val="100000"/>
              </a:lnSpc>
              <a:buFont typeface="+mj-lt"/>
              <a:buAutoNum type="arabicParenR"/>
            </a:pPr>
            <a:r>
              <a:rPr lang="en-US" sz="1600" b="1" dirty="0">
                <a:solidFill>
                  <a:srgbClr val="C00000"/>
                </a:solidFill>
                <a:sym typeface="Wingdings" panose="05000000000000000000" pitchFamily="2" charset="2"/>
              </a:rPr>
              <a:t>Ruang </a:t>
            </a:r>
            <a:r>
              <a:rPr lang="en-US" sz="1600" b="1" dirty="0" err="1">
                <a:solidFill>
                  <a:srgbClr val="C00000"/>
                </a:solidFill>
                <a:sym typeface="Wingdings" panose="05000000000000000000" pitchFamily="2" charset="2"/>
              </a:rPr>
              <a:t>Pimpinan</a:t>
            </a:r>
            <a:r>
              <a:rPr lang="en-US" sz="1600" b="1" dirty="0">
                <a:solidFill>
                  <a:srgbClr val="C00000"/>
                </a:solidFill>
                <a:sym typeface="Wingdings" panose="05000000000000000000" pitchFamily="2" charset="2"/>
              </a:rPr>
              <a:t> dan </a:t>
            </a:r>
            <a:r>
              <a:rPr lang="en-US" sz="1600" b="1" dirty="0" err="1">
                <a:solidFill>
                  <a:srgbClr val="C00000"/>
                </a:solidFill>
                <a:sym typeface="Wingdings" panose="05000000000000000000" pitchFamily="2" charset="2"/>
              </a:rPr>
              <a:t>Tendik</a:t>
            </a:r>
            <a:endParaRPr lang="en-US" sz="1600" b="1" dirty="0">
              <a:solidFill>
                <a:srgbClr val="C00000"/>
              </a:solidFill>
              <a:sym typeface="Wingdings" panose="05000000000000000000" pitchFamily="2" charset="2"/>
            </a:endParaRPr>
          </a:p>
          <a:p>
            <a:pPr marL="342900" indent="-342900">
              <a:lnSpc>
                <a:spcPct val="100000"/>
              </a:lnSpc>
              <a:buFont typeface="+mj-lt"/>
              <a:buAutoNum type="arabicParenR"/>
            </a:pPr>
            <a:r>
              <a:rPr lang="en-US" sz="1600" b="1" dirty="0">
                <a:sym typeface="Wingdings" panose="05000000000000000000" pitchFamily="2" charset="2"/>
              </a:rPr>
              <a:t>Toilet</a:t>
            </a:r>
          </a:p>
          <a:p>
            <a:pPr marL="342900" indent="-342900">
              <a:lnSpc>
                <a:spcPct val="100000"/>
              </a:lnSpc>
              <a:buFont typeface="+mj-lt"/>
              <a:buAutoNum type="arabicParenR"/>
            </a:pPr>
            <a:r>
              <a:rPr lang="en-US" sz="1600" b="1" dirty="0">
                <a:solidFill>
                  <a:srgbClr val="C00000"/>
                </a:solidFill>
                <a:sym typeface="Wingdings" panose="05000000000000000000" pitchFamily="2" charset="2"/>
              </a:rPr>
              <a:t>Aula </a:t>
            </a:r>
            <a:r>
              <a:rPr lang="en-US" sz="1600" b="1" dirty="0">
                <a:solidFill>
                  <a:srgbClr val="29282D"/>
                </a:solidFill>
                <a:sym typeface="Wingdings" panose="05000000000000000000" pitchFamily="2" charset="2"/>
              </a:rPr>
              <a:t>(Auditorium): </a:t>
            </a:r>
            <a:r>
              <a:rPr lang="en-US" sz="1600" b="1" dirty="0">
                <a:solidFill>
                  <a:srgbClr val="002060"/>
                </a:solidFill>
                <a:sym typeface="Wingdings" panose="05000000000000000000" pitchFamily="2" charset="2"/>
              </a:rPr>
              <a:t>G-</a:t>
            </a:r>
            <a:r>
              <a:rPr lang="en-US" sz="1600" b="1" dirty="0" err="1">
                <a:solidFill>
                  <a:srgbClr val="002060"/>
                </a:solidFill>
                <a:sym typeface="Wingdings" panose="05000000000000000000" pitchFamily="2" charset="2"/>
              </a:rPr>
              <a:t>Soehardi</a:t>
            </a:r>
            <a:r>
              <a:rPr lang="en-US" sz="1600" b="1" dirty="0">
                <a:solidFill>
                  <a:srgbClr val="002060"/>
                </a:solidFill>
                <a:sym typeface="Wingdings" panose="05000000000000000000" pitchFamily="2" charset="2"/>
              </a:rPr>
              <a:t>, G-</a:t>
            </a:r>
            <a:r>
              <a:rPr lang="en-US" sz="1600" b="1" dirty="0" err="1">
                <a:solidFill>
                  <a:srgbClr val="002060"/>
                </a:solidFill>
                <a:sym typeface="Wingdings" panose="05000000000000000000" pitchFamily="2" charset="2"/>
              </a:rPr>
              <a:t>Soedarah</a:t>
            </a:r>
            <a:r>
              <a:rPr lang="en-US" sz="1600" b="1" dirty="0">
                <a:solidFill>
                  <a:srgbClr val="002060"/>
                </a:solidFill>
                <a:sym typeface="Wingdings" panose="05000000000000000000" pitchFamily="2" charset="2"/>
              </a:rPr>
              <a:t> </a:t>
            </a:r>
            <a:r>
              <a:rPr lang="en-US" sz="1600" b="1" dirty="0" err="1">
                <a:solidFill>
                  <a:srgbClr val="002060"/>
                </a:solidFill>
                <a:sym typeface="Wingdings" panose="05000000000000000000" pitchFamily="2" charset="2"/>
              </a:rPr>
              <a:t>Soepomo</a:t>
            </a:r>
            <a:r>
              <a:rPr lang="en-US" sz="1600" b="1" dirty="0">
                <a:solidFill>
                  <a:srgbClr val="002060"/>
                </a:solidFill>
                <a:sym typeface="Wingdings" panose="05000000000000000000" pitchFamily="2" charset="2"/>
              </a:rPr>
              <a:t>,</a:t>
            </a:r>
          </a:p>
          <a:p>
            <a:pPr>
              <a:lnSpc>
                <a:spcPct val="100000"/>
              </a:lnSpc>
            </a:pPr>
            <a:r>
              <a:rPr lang="en-US" sz="1600" b="1" dirty="0">
                <a:solidFill>
                  <a:srgbClr val="002060"/>
                </a:solidFill>
                <a:sym typeface="Wingdings" panose="05000000000000000000" pitchFamily="2" charset="2"/>
              </a:rPr>
              <a:t>	 G-</a:t>
            </a:r>
            <a:r>
              <a:rPr lang="en-US" sz="1600" b="1" dirty="0" err="1">
                <a:solidFill>
                  <a:srgbClr val="002060"/>
                </a:solidFill>
                <a:sym typeface="Wingdings" panose="05000000000000000000" pitchFamily="2" charset="2"/>
              </a:rPr>
              <a:t>Bachtiar</a:t>
            </a:r>
            <a:r>
              <a:rPr lang="en-US" sz="1600" b="1" dirty="0">
                <a:solidFill>
                  <a:srgbClr val="002060"/>
                </a:solidFill>
                <a:sym typeface="Wingdings" panose="05000000000000000000" pitchFamily="2" charset="2"/>
              </a:rPr>
              <a:t> Effendi</a:t>
            </a:r>
            <a:endParaRPr lang="en-US" sz="1600" b="1" dirty="0">
              <a:solidFill>
                <a:srgbClr val="002060"/>
              </a:solidFill>
            </a:endParaRPr>
          </a:p>
        </p:txBody>
      </p:sp>
      <p:pic>
        <p:nvPicPr>
          <p:cNvPr id="7" name="Picture Placeholder 6" descr="Picture of a spiral staircase">
            <a:extLst>
              <a:ext uri="{FF2B5EF4-FFF2-40B4-BE49-F238E27FC236}">
                <a16:creationId xmlns:a16="http://schemas.microsoft.com/office/drawing/2014/main" id="{4176E307-8C2F-4787-9905-7583953AA81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9" b="9"/>
          <a:stretch/>
        </p:blipFill>
        <p:spPr>
          <a:xfrm>
            <a:off x="7055315" y="279133"/>
            <a:ext cx="1982240" cy="6314172"/>
          </a:xfrm>
        </p:spPr>
      </p:pic>
    </p:spTree>
    <p:extLst>
      <p:ext uri="{BB962C8B-B14F-4D97-AF65-F5344CB8AC3E}">
        <p14:creationId xmlns:p14="http://schemas.microsoft.com/office/powerpoint/2010/main" val="294338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356135" y="577517"/>
            <a:ext cx="5428648" cy="943276"/>
          </a:xfrm>
          <a:solidFill>
            <a:srgbClr val="92D050"/>
          </a:solidFill>
        </p:spPr>
        <p:txBody>
          <a:bodyPr anchor="ctr" anchorCtr="0">
            <a:normAutofit fontScale="90000"/>
          </a:bodyPr>
          <a:lstStyle/>
          <a:p>
            <a:pPr algn="ctr"/>
            <a:r>
              <a:rPr lang="en-US" sz="4000" b="1" dirty="0">
                <a:solidFill>
                  <a:srgbClr val="002060"/>
                </a:solidFill>
                <a:effectLst>
                  <a:outerShdw blurRad="38100" dist="38100" dir="2700000" algn="tl">
                    <a:srgbClr val="000000">
                      <a:alpha val="43137"/>
                    </a:srgbClr>
                  </a:outerShdw>
                </a:effectLst>
                <a:latin typeface="Arial Black" panose="020B0A04020102020204" pitchFamily="34" charset="0"/>
              </a:rPr>
              <a:t>K  E  U  A  NG  A  N</a:t>
            </a:r>
            <a:endParaRPr lang="en-US" dirty="0">
              <a:latin typeface="Arial Black" panose="020B0A04020102020204" pitchFamily="34" charset="0"/>
            </a:endParaRP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269506" y="1799924"/>
            <a:ext cx="4745256" cy="4297680"/>
          </a:xfrm>
          <a:solidFill>
            <a:srgbClr val="00B050"/>
          </a:solidFill>
        </p:spPr>
        <p:txBody>
          <a:bodyPr/>
          <a:lstStyle/>
          <a:p>
            <a:pPr marL="342900" indent="-342900">
              <a:buFont typeface="+mj-lt"/>
              <a:buAutoNum type="arabicParenR"/>
            </a:pPr>
            <a:r>
              <a:rPr lang="en-US" sz="2000" b="1" dirty="0" err="1">
                <a:effectLst>
                  <a:outerShdw blurRad="38100" dist="38100" dir="2700000" algn="tl">
                    <a:srgbClr val="000000">
                      <a:alpha val="43137"/>
                    </a:srgbClr>
                  </a:outerShdw>
                </a:effectLst>
              </a:rPr>
              <a:t>Pengajuan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Keringanan</a:t>
            </a:r>
            <a:r>
              <a:rPr lang="en-US" sz="2000" b="1" dirty="0">
                <a:effectLst>
                  <a:outerShdw blurRad="38100" dist="38100" dir="2700000" algn="tl">
                    <a:srgbClr val="000000">
                      <a:alpha val="43137"/>
                    </a:srgbClr>
                  </a:outerShdw>
                </a:effectLst>
              </a:rPr>
              <a:t>/ SANGGAH UKT,</a:t>
            </a:r>
          </a:p>
          <a:p>
            <a:pPr marL="342900" indent="-342900">
              <a:buFont typeface="+mj-lt"/>
              <a:buAutoNum type="arabicParenR"/>
            </a:pPr>
            <a:r>
              <a:rPr lang="en-US" sz="2000" b="1" dirty="0" err="1">
                <a:effectLst>
                  <a:outerShdw blurRad="38100" dist="38100" dir="2700000" algn="tl">
                    <a:srgbClr val="000000">
                      <a:alpha val="43137"/>
                    </a:srgbClr>
                  </a:outerShdw>
                </a:effectLst>
              </a:rPr>
              <a:t>Penundaan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Pelunasan</a:t>
            </a:r>
            <a:r>
              <a:rPr lang="en-US" sz="2000" b="1" dirty="0">
                <a:effectLst>
                  <a:outerShdw blurRad="38100" dist="38100" dir="2700000" algn="tl">
                    <a:srgbClr val="000000">
                      <a:alpha val="43137"/>
                    </a:srgbClr>
                  </a:outerShdw>
                </a:effectLst>
              </a:rPr>
              <a:t> UKT</a:t>
            </a:r>
          </a:p>
          <a:p>
            <a:pPr marL="342900" indent="-342900">
              <a:buFont typeface="+mj-lt"/>
              <a:buAutoNum type="arabicParenR"/>
            </a:pPr>
            <a:r>
              <a:rPr lang="en-US" sz="2000" b="1" dirty="0" err="1">
                <a:effectLst>
                  <a:outerShdw blurRad="38100" dist="38100" dir="2700000" algn="tl">
                    <a:srgbClr val="000000">
                      <a:alpha val="43137"/>
                    </a:srgbClr>
                  </a:outerShdw>
                </a:effectLst>
              </a:rPr>
              <a:t>Permohonan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Pencairan</a:t>
            </a:r>
            <a:r>
              <a:rPr lang="en-US" sz="2000" b="1" dirty="0">
                <a:effectLst>
                  <a:outerShdw blurRad="38100" dist="38100" dir="2700000" algn="tl">
                    <a:srgbClr val="000000">
                      <a:alpha val="43137"/>
                    </a:srgbClr>
                  </a:outerShdw>
                </a:effectLst>
              </a:rPr>
              <a:t> Dana </a:t>
            </a:r>
            <a:r>
              <a:rPr lang="en-US" sz="2000" b="1" dirty="0" err="1">
                <a:effectLst>
                  <a:outerShdw blurRad="38100" dist="38100" dir="2700000" algn="tl">
                    <a:srgbClr val="000000">
                      <a:alpha val="43137"/>
                    </a:srgbClr>
                  </a:outerShdw>
                </a:effectLst>
              </a:rPr>
              <a:t>Kegiatan</a:t>
            </a:r>
            <a:r>
              <a:rPr lang="en-US" sz="2000" b="1" dirty="0">
                <a:effectLst>
                  <a:outerShdw blurRad="38100" dist="38100" dir="2700000" algn="tl">
                    <a:srgbClr val="000000">
                      <a:alpha val="43137"/>
                    </a:srgbClr>
                  </a:outerShdw>
                </a:effectLst>
              </a:rPr>
              <a:t> UKM</a:t>
            </a:r>
            <a:r>
              <a:rPr lang="en-US" dirty="0"/>
              <a:t>:</a:t>
            </a:r>
          </a:p>
          <a:p>
            <a:pPr marL="914400" lvl="1" indent="-457200">
              <a:buFont typeface="+mj-lt"/>
              <a:buAutoNum type="alphaLcParenR"/>
            </a:pPr>
            <a:r>
              <a:rPr lang="en-US" sz="2000" b="1" dirty="0"/>
              <a:t>TOR, RAB/ RBA</a:t>
            </a:r>
          </a:p>
          <a:p>
            <a:pPr marL="914400" lvl="1" indent="-457200">
              <a:buFont typeface="+mj-lt"/>
              <a:buAutoNum type="alphaLcParenR"/>
            </a:pPr>
            <a:r>
              <a:rPr lang="en-US" sz="2000" b="1" dirty="0"/>
              <a:t>Approval </a:t>
            </a:r>
            <a:r>
              <a:rPr lang="en-US" sz="2000" b="1" dirty="0" err="1"/>
              <a:t>dr</a:t>
            </a:r>
            <a:r>
              <a:rPr lang="en-US" sz="2000" b="1" dirty="0"/>
              <a:t> unit </a:t>
            </a:r>
            <a:r>
              <a:rPr lang="en-US" sz="2000" b="1" dirty="0" err="1"/>
              <a:t>terkait</a:t>
            </a:r>
            <a:endParaRPr lang="en-US" sz="2000" b="1" dirty="0"/>
          </a:p>
          <a:p>
            <a:pPr marL="914400" lvl="1" indent="-457200">
              <a:buFont typeface="+mj-lt"/>
              <a:buAutoNum type="alphaLcParenR"/>
            </a:pPr>
            <a:r>
              <a:rPr lang="en-US" sz="2000" b="1" dirty="0" err="1"/>
              <a:t>Kelengkapan</a:t>
            </a:r>
            <a:r>
              <a:rPr lang="en-US" sz="2000" b="1" dirty="0"/>
              <a:t> </a:t>
            </a:r>
            <a:r>
              <a:rPr lang="en-US" sz="2000" b="1" dirty="0" err="1"/>
              <a:t>administrasinya</a:t>
            </a:r>
            <a:r>
              <a:rPr lang="en-US" sz="2000" b="1" dirty="0"/>
              <a:t>,</a:t>
            </a:r>
          </a:p>
          <a:p>
            <a:pPr marL="914400" lvl="1" indent="-457200">
              <a:buFont typeface="+mj-lt"/>
              <a:buAutoNum type="alphaLcParenR"/>
            </a:pPr>
            <a:r>
              <a:rPr lang="en-US" sz="2000" b="1" dirty="0" err="1"/>
              <a:t>Pertanggung-jawaban</a:t>
            </a:r>
            <a:r>
              <a:rPr lang="en-US" sz="2000" b="1" dirty="0"/>
              <a:t> </a:t>
            </a:r>
            <a:r>
              <a:rPr lang="en-US" sz="2000" b="1" dirty="0" err="1"/>
              <a:t>penggunaan</a:t>
            </a:r>
            <a:r>
              <a:rPr lang="en-US" sz="2000" b="1" dirty="0"/>
              <a:t> dana </a:t>
            </a:r>
            <a:r>
              <a:rPr lang="en-US" sz="2000" b="1" dirty="0" err="1"/>
              <a:t>kegiatan</a:t>
            </a:r>
            <a:r>
              <a:rPr lang="en-US" sz="2000" b="1" dirty="0"/>
              <a:t> (SPJ).</a:t>
            </a:r>
          </a:p>
          <a:p>
            <a:pPr marL="342900" indent="-342900">
              <a:buFont typeface="+mj-lt"/>
              <a:buAutoNum type="arabicParenR"/>
            </a:pPr>
            <a:endParaRPr lang="en-US" dirty="0"/>
          </a:p>
        </p:txBody>
      </p:sp>
      <p:pic>
        <p:nvPicPr>
          <p:cNvPr id="8" name="Picture Placeholder 7" descr="A picture of a dog with his left ear standing up and wearing a scarf">
            <a:extLst>
              <a:ext uri="{FF2B5EF4-FFF2-40B4-BE49-F238E27FC236}">
                <a16:creationId xmlns:a16="http://schemas.microsoft.com/office/drawing/2014/main" id="{285E2395-F258-4D5F-8EC1-2192791DA18B}"/>
              </a:ext>
            </a:extLst>
          </p:cNvPr>
          <p:cNvPicPr>
            <a:picLocks noGrp="1" noChangeAspect="1"/>
          </p:cNvPicPr>
          <p:nvPr>
            <p:ph type="pic" sz="quarter" idx="15"/>
          </p:nvPr>
        </p:nvPicPr>
        <p:blipFill rotWithShape="1">
          <a:blip r:embed="rId2"/>
          <a:srcRect l="2091" r="8809"/>
          <a:stretch/>
        </p:blipFill>
        <p:spPr>
          <a:xfrm>
            <a:off x="5836421" y="231006"/>
            <a:ext cx="3167692" cy="6492240"/>
          </a:xfrm>
        </p:spPr>
      </p:pic>
    </p:spTree>
    <p:extLst>
      <p:ext uri="{BB962C8B-B14F-4D97-AF65-F5344CB8AC3E}">
        <p14:creationId xmlns:p14="http://schemas.microsoft.com/office/powerpoint/2010/main" val="1646138950"/>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{00C601C5-0D4C-4BCB-8B33-C0D2F21A113E}tf78479028_win32</Template>
  <TotalTime>265</TotalTime>
  <Words>284</Words>
  <Application>Microsoft Office PowerPoint</Application>
  <PresentationFormat>On-screen Show (4:3)</PresentationFormat>
  <Paragraphs>34</Paragraphs>
  <Slides>7</Slides>
  <Notes>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vt:i4>
      </vt:variant>
    </vt:vector>
  </HeadingPairs>
  <TitlesOfParts>
    <vt:vector size="20" baseType="lpstr">
      <vt:lpstr>Arial</vt:lpstr>
      <vt:lpstr>Arial Black</vt:lpstr>
      <vt:lpstr>Calibri</vt:lpstr>
      <vt:lpstr>Montserrat</vt:lpstr>
      <vt:lpstr>Segoe UI</vt:lpstr>
      <vt:lpstr>Segoe UI Light</vt:lpstr>
      <vt:lpstr>Trebuchet MS</vt:lpstr>
      <vt:lpstr>Wingdings 3</vt:lpstr>
      <vt:lpstr>Balancing Act</vt:lpstr>
      <vt:lpstr>Wellspring</vt:lpstr>
      <vt:lpstr>Star of the show</vt:lpstr>
      <vt:lpstr>Amusements</vt:lpstr>
      <vt:lpstr>Facet</vt:lpstr>
      <vt:lpstr> WAKIL DEKAN BIDANG: SDM,  LOGISTIK ,  KEUANGAN. </vt:lpstr>
      <vt:lpstr> </vt:lpstr>
      <vt:lpstr>adek-adek  manis dan kaka ganteng duduk sebaris menanti konsumsi dateng mari kita syukuri nikmat yang  datang pertanda insan yang sudah matang  alhamdulillah kami jadi mahasiswa dan mahasiswi mulai hari ini kami berjanji pada negeri untUk tetap setia dan menahan diri demi bakti dan menjaga bumi pertiwi</vt:lpstr>
      <vt:lpstr>SDM merupakan modal dasar  dalam pemberdayaan banyak hal</vt:lpstr>
      <vt:lpstr>SDM dan kemahasiSwaan</vt:lpstr>
      <vt:lpstr>logistik: aktivitas perencanaan, pengorganisasian, dan pengawasan terhadap kegiatan pengadaan, pencatatan (inventarisasi), pendistribusian, penyimpanan, pemeliharaan, dan penghapusan logistik.  menunjang optimalisasi pengelolaan barang, meminimalisir penyelewengan maupun hilangnya barang.</vt:lpstr>
      <vt:lpstr>K  E  U  A  NG  A  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WAKIL DEKAN BIDANG: SDM,  LOGISTIK ,  KEUANGAN.</dc:title>
  <dc:creator>Djuminah Hartoko</dc:creator>
  <cp:lastModifiedBy>Djuminah Hartoko</cp:lastModifiedBy>
  <cp:revision>2</cp:revision>
  <dcterms:created xsi:type="dcterms:W3CDTF">2022-08-13T04:00:08Z</dcterms:created>
  <dcterms:modified xsi:type="dcterms:W3CDTF">2022-08-13T08:41:48Z</dcterms:modified>
</cp:coreProperties>
</file>