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handoutMasterIdLst>
    <p:handoutMasterId r:id="rId29"/>
  </p:handoutMasterIdLst>
  <p:sldIdLst>
    <p:sldId id="256" r:id="rId3"/>
    <p:sldId id="273" r:id="rId4"/>
    <p:sldId id="276" r:id="rId5"/>
    <p:sldId id="275" r:id="rId6"/>
    <p:sldId id="277" r:id="rId7"/>
    <p:sldId id="279" r:id="rId8"/>
    <p:sldId id="274" r:id="rId9"/>
    <p:sldId id="294" r:id="rId10"/>
    <p:sldId id="295" r:id="rId11"/>
    <p:sldId id="296" r:id="rId12"/>
    <p:sldId id="297" r:id="rId13"/>
    <p:sldId id="282" r:id="rId14"/>
    <p:sldId id="283" r:id="rId15"/>
    <p:sldId id="280" r:id="rId16"/>
    <p:sldId id="281" r:id="rId17"/>
    <p:sldId id="284" r:id="rId18"/>
    <p:sldId id="257" r:id="rId19"/>
    <p:sldId id="285" r:id="rId20"/>
    <p:sldId id="292" r:id="rId21"/>
    <p:sldId id="293" r:id="rId22"/>
    <p:sldId id="259" r:id="rId23"/>
    <p:sldId id="258" r:id="rId24"/>
    <p:sldId id="289" r:id="rId25"/>
    <p:sldId id="291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tri Widyaningsih" initials="VW" lastIdx="3" clrIdx="0">
    <p:extLst>
      <p:ext uri="{19B8F6BF-5375-455C-9EA6-DF929625EA0E}">
        <p15:presenceInfo xmlns:p15="http://schemas.microsoft.com/office/powerpoint/2012/main" userId="aaa6d0bb4def8295" providerId="Windows Live"/>
      </p:ext>
    </p:extLst>
  </p:cmAuthor>
  <p:cmAuthor id="2" name="tri mulyaningsih" initials="tm" lastIdx="1" clrIdx="1">
    <p:extLst>
      <p:ext uri="{19B8F6BF-5375-455C-9EA6-DF929625EA0E}">
        <p15:presenceInfo xmlns:p15="http://schemas.microsoft.com/office/powerpoint/2012/main" userId="ed6adc204f819f1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14" autoAdjust="0"/>
    <p:restoredTop sz="94603"/>
  </p:normalViewPr>
  <p:slideViewPr>
    <p:cSldViewPr snapToGrid="0" snapToObjects="1">
      <p:cViewPr varScale="1">
        <p:scale>
          <a:sx n="60" d="100"/>
          <a:sy n="60" d="100"/>
        </p:scale>
        <p:origin x="11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10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b="1" dirty="0"/>
              <a:t>Growth of Q2/2020 by Sector</a:t>
            </a:r>
          </a:p>
        </c:rich>
      </c:tx>
      <c:layout>
        <c:manualLayout>
          <c:xMode val="edge"/>
          <c:yMode val="edge"/>
          <c:x val="0.2566489501986956"/>
          <c:y val="1.5387836484729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88588836794254"/>
          <c:y val="9.2444106101791809E-2"/>
          <c:w val="0.87066103594699795"/>
          <c:h val="0.86391810705961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growth of Q2/2020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Travel - Airline</c:v>
                </c:pt>
                <c:pt idx="1">
                  <c:v>Travel - Railways</c:v>
                </c:pt>
                <c:pt idx="2">
                  <c:v>Accommodation</c:v>
                </c:pt>
                <c:pt idx="3">
                  <c:v>Restaurant</c:v>
                </c:pt>
                <c:pt idx="4">
                  <c:v>Information &amp; communication</c:v>
                </c:pt>
                <c:pt idx="5">
                  <c:v>Retailers</c:v>
                </c:pt>
                <c:pt idx="6">
                  <c:v>Industrial Transportation</c:v>
                </c:pt>
                <c:pt idx="7">
                  <c:v>Construction</c:v>
                </c:pt>
                <c:pt idx="8">
                  <c:v>Manufacturing</c:v>
                </c:pt>
                <c:pt idx="9">
                  <c:v>Health care equipment</c:v>
                </c:pt>
                <c:pt idx="10">
                  <c:v>Pharmaceuticals &amp; biotechnology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-0.80230000000000001</c:v>
                </c:pt>
                <c:pt idx="1">
                  <c:v>-0.63749999999999996</c:v>
                </c:pt>
                <c:pt idx="2">
                  <c:v>-0.44230000000000003</c:v>
                </c:pt>
                <c:pt idx="3">
                  <c:v>-0.22020000000000001</c:v>
                </c:pt>
                <c:pt idx="4">
                  <c:v>0.10879999999999999</c:v>
                </c:pt>
                <c:pt idx="5">
                  <c:v>-7.5700000000000003E-2</c:v>
                </c:pt>
                <c:pt idx="6">
                  <c:v>-0.30840000000000001</c:v>
                </c:pt>
                <c:pt idx="7">
                  <c:v>-5.3900000000000003E-2</c:v>
                </c:pt>
                <c:pt idx="8">
                  <c:v>-6.4899999999999999E-2</c:v>
                </c:pt>
                <c:pt idx="9">
                  <c:v>3.7100000000000001E-2</c:v>
                </c:pt>
                <c:pt idx="10">
                  <c:v>8.6499999999999994E-2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D5-4C9C-8347-FDA5747EC2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226561984"/>
        <c:axId val="226563648"/>
      </c:barChart>
      <c:catAx>
        <c:axId val="22656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563648"/>
        <c:crosses val="autoZero"/>
        <c:auto val="1"/>
        <c:lblAlgn val="ctr"/>
        <c:lblOffset val="100"/>
        <c:noMultiLvlLbl val="0"/>
      </c:catAx>
      <c:valAx>
        <c:axId val="2265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56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175">
      <a:solidFill>
        <a:schemeClr val="tx1"/>
      </a:solidFill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DIPA PNBP UNS</c:v>
                </c:pt>
                <c:pt idx="1">
                  <c:v>Kemenristekdikti</c:v>
                </c:pt>
                <c:pt idx="2">
                  <c:v>Kerjasama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401</c:v>
                </c:pt>
                <c:pt idx="1">
                  <c:v>267</c:v>
                </c:pt>
                <c:pt idx="2">
                  <c:v>45</c:v>
                </c:pt>
                <c:pt idx="3">
                  <c:v>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C-4A3A-99F9-B0657C8400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DIPA PNBP UNS</c:v>
                </c:pt>
                <c:pt idx="1">
                  <c:v>Kemenristekdikti</c:v>
                </c:pt>
                <c:pt idx="2">
                  <c:v>Kerjasama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579</c:v>
                </c:pt>
                <c:pt idx="1">
                  <c:v>182</c:v>
                </c:pt>
                <c:pt idx="2">
                  <c:v>96</c:v>
                </c:pt>
                <c:pt idx="3">
                  <c:v>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C-4A3A-99F9-B0657C8400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DIPA PNBP UNS</c:v>
                </c:pt>
                <c:pt idx="1">
                  <c:v>Kemenristekdikti</c:v>
                </c:pt>
                <c:pt idx="2">
                  <c:v>Kerjasama</c:v>
                </c:pt>
                <c:pt idx="3">
                  <c:v>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535</c:v>
                </c:pt>
                <c:pt idx="1">
                  <c:v>151</c:v>
                </c:pt>
                <c:pt idx="2">
                  <c:v>79</c:v>
                </c:pt>
                <c:pt idx="3">
                  <c:v>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BC-4A3A-99F9-B0657C8400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DIPA PNBP UNS</c:v>
                </c:pt>
                <c:pt idx="1">
                  <c:v>Kemenristekdikti</c:v>
                </c:pt>
                <c:pt idx="2">
                  <c:v>Kerjasama</c:v>
                </c:pt>
                <c:pt idx="3">
                  <c:v>Total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430</c:v>
                </c:pt>
                <c:pt idx="1">
                  <c:v>121</c:v>
                </c:pt>
                <c:pt idx="2">
                  <c:v>56</c:v>
                </c:pt>
                <c:pt idx="3">
                  <c:v>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BC-4A3A-99F9-B0657C8400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DIPA PNBP UNS</c:v>
                </c:pt>
                <c:pt idx="1">
                  <c:v>Kemenristekdikti</c:v>
                </c:pt>
                <c:pt idx="2">
                  <c:v>Kerjasama</c:v>
                </c:pt>
                <c:pt idx="3">
                  <c:v>Total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542</c:v>
                </c:pt>
                <c:pt idx="1">
                  <c:v>83</c:v>
                </c:pt>
                <c:pt idx="2">
                  <c:v>47</c:v>
                </c:pt>
                <c:pt idx="3">
                  <c:v>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BC-4A3A-99F9-B0657C840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601316383"/>
        <c:axId val="601318047"/>
      </c:barChart>
      <c:catAx>
        <c:axId val="601316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318047"/>
        <c:crosses val="autoZero"/>
        <c:auto val="1"/>
        <c:lblAlgn val="ctr"/>
        <c:lblOffset val="100"/>
        <c:noMultiLvlLbl val="0"/>
      </c:catAx>
      <c:valAx>
        <c:axId val="601318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3163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DIPA PNBP UNS</c:v>
                </c:pt>
                <c:pt idx="1">
                  <c:v>Kemenristekdikti</c:v>
                </c:pt>
                <c:pt idx="2">
                  <c:v>Kerjasama</c:v>
                </c:pt>
                <c:pt idx="3">
                  <c:v>Total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18.867000000000001</c:v>
                </c:pt>
                <c:pt idx="1">
                  <c:v>26.187000000000001</c:v>
                </c:pt>
                <c:pt idx="2">
                  <c:v>16.824000000000002</c:v>
                </c:pt>
                <c:pt idx="3">
                  <c:v>61.878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C-4A3A-99F9-B0657C8400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DIPA PNBP UNS</c:v>
                </c:pt>
                <c:pt idx="1">
                  <c:v>Kemenristekdikti</c:v>
                </c:pt>
                <c:pt idx="2">
                  <c:v>Kerjasama</c:v>
                </c:pt>
                <c:pt idx="3">
                  <c:v>Total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31.247</c:v>
                </c:pt>
                <c:pt idx="1">
                  <c:v>22.91</c:v>
                </c:pt>
                <c:pt idx="2">
                  <c:v>22.875</c:v>
                </c:pt>
                <c:pt idx="3">
                  <c:v>77.031999999999996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C-4A3A-99F9-B0657C8400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DIPA PNBP UNS</c:v>
                </c:pt>
                <c:pt idx="1">
                  <c:v>Kemenristekdikti</c:v>
                </c:pt>
                <c:pt idx="2">
                  <c:v>Kerjasama</c:v>
                </c:pt>
                <c:pt idx="3">
                  <c:v>Total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29.126999999999999</c:v>
                </c:pt>
                <c:pt idx="1">
                  <c:v>25.530999999999999</c:v>
                </c:pt>
                <c:pt idx="2">
                  <c:v>37.716000000000001</c:v>
                </c:pt>
                <c:pt idx="3">
                  <c:v>92.373000000000005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BC-4A3A-99F9-B0657C84002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DIPA PNBP UNS</c:v>
                </c:pt>
                <c:pt idx="1">
                  <c:v>Kemenristekdikti</c:v>
                </c:pt>
                <c:pt idx="2">
                  <c:v>Kerjasama</c:v>
                </c:pt>
                <c:pt idx="3">
                  <c:v>Total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25.050999999999998</c:v>
                </c:pt>
                <c:pt idx="1">
                  <c:v>15.567</c:v>
                </c:pt>
                <c:pt idx="2">
                  <c:v>25.741</c:v>
                </c:pt>
                <c:pt idx="3">
                  <c:v>66.358999999999995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BC-4A3A-99F9-B0657C84002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DIPA PNBP UNS</c:v>
                </c:pt>
                <c:pt idx="1">
                  <c:v>Kemenristekdikti</c:v>
                </c:pt>
                <c:pt idx="2">
                  <c:v>Kerjasama</c:v>
                </c:pt>
                <c:pt idx="3">
                  <c:v>Total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19.605</c:v>
                </c:pt>
                <c:pt idx="1">
                  <c:v>6.7149999999999999</c:v>
                </c:pt>
                <c:pt idx="2">
                  <c:v>8.1180000000000003</c:v>
                </c:pt>
                <c:pt idx="3">
                  <c:v>34.438000000000002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BC-4A3A-99F9-B0657C8400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601316383"/>
        <c:axId val="601318047"/>
      </c:barChart>
      <c:catAx>
        <c:axId val="601316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318047"/>
        <c:crosses val="autoZero"/>
        <c:auto val="1"/>
        <c:lblAlgn val="ctr"/>
        <c:lblOffset val="100"/>
        <c:noMultiLvlLbl val="0"/>
      </c:catAx>
      <c:valAx>
        <c:axId val="601318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3163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Publikasi ilmiah jurnal Nasional terakreditas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149</c:v>
                </c:pt>
                <c:pt idx="1">
                  <c:v>253</c:v>
                </c:pt>
                <c:pt idx="2">
                  <c:v>620</c:v>
                </c:pt>
                <c:pt idx="3">
                  <c:v>401</c:v>
                </c:pt>
                <c:pt idx="4">
                  <c:v>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A1-4569-8D1C-74E3C81FE0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Publikasi ilmiah jurnal Internasional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336</c:v>
                </c:pt>
                <c:pt idx="1">
                  <c:v>376</c:v>
                </c:pt>
                <c:pt idx="2">
                  <c:v>470</c:v>
                </c:pt>
                <c:pt idx="3">
                  <c:v>610</c:v>
                </c:pt>
                <c:pt idx="4">
                  <c:v>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A1-4569-8D1C-74E3C81FE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812943"/>
        <c:axId val="361813359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Visiting lecture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9</c:v>
                </c:pt>
                <c:pt idx="1">
                  <c:v>19</c:v>
                </c:pt>
                <c:pt idx="2">
                  <c:v>23</c:v>
                </c:pt>
                <c:pt idx="3">
                  <c:v>14</c:v>
                </c:pt>
                <c:pt idx="4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A1-4569-8D1C-74E3C81FE0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Paten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6</c:v>
                </c:pt>
                <c:pt idx="1">
                  <c:v>15</c:v>
                </c:pt>
                <c:pt idx="2">
                  <c:v>12</c:v>
                </c:pt>
                <c:pt idx="3">
                  <c:v>28</c:v>
                </c:pt>
                <c:pt idx="4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A1-4569-8D1C-74E3C81FE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5331695"/>
        <c:axId val="545326703"/>
      </c:lineChart>
      <c:catAx>
        <c:axId val="361812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13359"/>
        <c:crosses val="autoZero"/>
        <c:auto val="1"/>
        <c:lblAlgn val="ctr"/>
        <c:lblOffset val="100"/>
        <c:noMultiLvlLbl val="0"/>
      </c:catAx>
      <c:valAx>
        <c:axId val="361813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12943"/>
        <c:crosses val="autoZero"/>
        <c:crossBetween val="between"/>
        <c:majorUnit val="200"/>
      </c:valAx>
      <c:valAx>
        <c:axId val="545326703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331695"/>
        <c:crosses val="max"/>
        <c:crossBetween val="between"/>
        <c:majorUnit val="10"/>
      </c:valAx>
      <c:catAx>
        <c:axId val="54533169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53267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F45FE-CF10-4BD2-BE0E-68BC50480998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4BFC207F-DC49-41B7-A7D7-408347BC173A}">
      <dgm:prSet phldrT="[Text]" custT="1"/>
      <dgm:spPr/>
      <dgm:t>
        <a:bodyPr/>
        <a:lstStyle/>
        <a:p>
          <a:pPr algn="ctr"/>
          <a:r>
            <a:rPr lang="en-US" sz="1900" b="1" dirty="0"/>
            <a:t>BASIC RESEARCH</a:t>
          </a:r>
        </a:p>
      </dgm:t>
    </dgm:pt>
    <dgm:pt modelId="{7C5DA1E8-059C-4F9A-A5C5-31A1DC840420}" type="parTrans" cxnId="{CC379E59-8BE6-48FB-8270-484EC6526D8F}">
      <dgm:prSet/>
      <dgm:spPr/>
      <dgm:t>
        <a:bodyPr/>
        <a:lstStyle/>
        <a:p>
          <a:endParaRPr lang="en-US" sz="2000"/>
        </a:p>
      </dgm:t>
    </dgm:pt>
    <dgm:pt modelId="{4A673CA2-0E87-4E6A-B39C-948058FC7C88}" type="sibTrans" cxnId="{CC379E59-8BE6-48FB-8270-484EC6526D8F}">
      <dgm:prSet/>
      <dgm:spPr/>
      <dgm:t>
        <a:bodyPr/>
        <a:lstStyle/>
        <a:p>
          <a:endParaRPr lang="en-US" sz="2000"/>
        </a:p>
      </dgm:t>
    </dgm:pt>
    <dgm:pt modelId="{009A8A04-1D9D-49EF-8FF5-9F1D8C5BD10A}">
      <dgm:prSet phldrT="[Text]" custT="1"/>
      <dgm:spPr/>
      <dgm:t>
        <a:bodyPr/>
        <a:lstStyle/>
        <a:p>
          <a:pPr algn="ctr"/>
          <a:r>
            <a:rPr lang="en-US" sz="1900" b="1" dirty="0"/>
            <a:t>APPLIED RESEARCH</a:t>
          </a:r>
        </a:p>
      </dgm:t>
    </dgm:pt>
    <dgm:pt modelId="{6F635661-A8A3-47F3-8B7B-296FB9A604DD}" type="parTrans" cxnId="{7CB92137-9853-4F3E-AA75-56BF8185DAE3}">
      <dgm:prSet/>
      <dgm:spPr/>
      <dgm:t>
        <a:bodyPr/>
        <a:lstStyle/>
        <a:p>
          <a:endParaRPr lang="en-US" sz="2000"/>
        </a:p>
      </dgm:t>
    </dgm:pt>
    <dgm:pt modelId="{48671A3C-3BEC-4518-9595-7D5855C0C6D9}" type="sibTrans" cxnId="{7CB92137-9853-4F3E-AA75-56BF8185DAE3}">
      <dgm:prSet/>
      <dgm:spPr/>
      <dgm:t>
        <a:bodyPr/>
        <a:lstStyle/>
        <a:p>
          <a:endParaRPr lang="en-US" sz="2000"/>
        </a:p>
      </dgm:t>
    </dgm:pt>
    <dgm:pt modelId="{2391FA54-E071-4BC0-8817-25FCE6C36BDD}">
      <dgm:prSet phldrT="[Text]" custT="1"/>
      <dgm:spPr/>
      <dgm:t>
        <a:bodyPr/>
        <a:lstStyle/>
        <a:p>
          <a:r>
            <a:rPr lang="en-US" sz="2000" b="1" dirty="0"/>
            <a:t>DEVELOPMENT </a:t>
          </a:r>
        </a:p>
      </dgm:t>
    </dgm:pt>
    <dgm:pt modelId="{D09292CC-D037-41AD-BCAB-F83DFD03EFFC}" type="parTrans" cxnId="{3D9EB54C-35EC-433C-86D9-71C2DA9AC78A}">
      <dgm:prSet/>
      <dgm:spPr/>
      <dgm:t>
        <a:bodyPr/>
        <a:lstStyle/>
        <a:p>
          <a:endParaRPr lang="en-US" sz="2000"/>
        </a:p>
      </dgm:t>
    </dgm:pt>
    <dgm:pt modelId="{9CCDAD1B-E789-45E4-BC9B-4404EA087E01}" type="sibTrans" cxnId="{3D9EB54C-35EC-433C-86D9-71C2DA9AC78A}">
      <dgm:prSet/>
      <dgm:spPr/>
      <dgm:t>
        <a:bodyPr/>
        <a:lstStyle/>
        <a:p>
          <a:endParaRPr lang="en-US" sz="2000"/>
        </a:p>
      </dgm:t>
    </dgm:pt>
    <dgm:pt modelId="{29EAD2CE-FCDA-487D-82C7-AC6A48C4027D}">
      <dgm:prSet phldrT="[Text]" custT="1"/>
      <dgm:spPr/>
      <dgm:t>
        <a:bodyPr/>
        <a:lstStyle/>
        <a:p>
          <a:r>
            <a:rPr lang="en-US" sz="1900" b="1" dirty="0"/>
            <a:t>COMMERCIAL PRODUCT</a:t>
          </a:r>
        </a:p>
      </dgm:t>
    </dgm:pt>
    <dgm:pt modelId="{6C72A4B6-FF8C-4624-ADDA-6F6CE95955BE}" type="parTrans" cxnId="{EF081B8B-5CAF-4E69-9593-18B71DAB20B8}">
      <dgm:prSet/>
      <dgm:spPr/>
      <dgm:t>
        <a:bodyPr/>
        <a:lstStyle/>
        <a:p>
          <a:endParaRPr lang="en-US" sz="2000"/>
        </a:p>
      </dgm:t>
    </dgm:pt>
    <dgm:pt modelId="{1C133692-9B4B-4B19-A3E6-C77738C5193C}" type="sibTrans" cxnId="{EF081B8B-5CAF-4E69-9593-18B71DAB20B8}">
      <dgm:prSet/>
      <dgm:spPr/>
      <dgm:t>
        <a:bodyPr/>
        <a:lstStyle/>
        <a:p>
          <a:endParaRPr lang="en-US" sz="2000"/>
        </a:p>
      </dgm:t>
    </dgm:pt>
    <dgm:pt modelId="{8588C858-8B8A-4861-AE11-FA2DF080A484}">
      <dgm:prSet phldrT="[Text]" custT="1"/>
      <dgm:spPr/>
      <dgm:t>
        <a:bodyPr/>
        <a:lstStyle/>
        <a:p>
          <a:pPr algn="ctr"/>
          <a:r>
            <a:rPr lang="en-US" sz="2000" b="1" dirty="0"/>
            <a:t>DIFFUSION </a:t>
          </a:r>
        </a:p>
      </dgm:t>
    </dgm:pt>
    <dgm:pt modelId="{50423DB5-5687-42E9-BD9F-5FFB93C24A80}" type="parTrans" cxnId="{06B28608-C037-4A96-B742-94E492F2F62B}">
      <dgm:prSet/>
      <dgm:spPr/>
      <dgm:t>
        <a:bodyPr/>
        <a:lstStyle/>
        <a:p>
          <a:endParaRPr lang="en-US" sz="2000"/>
        </a:p>
      </dgm:t>
    </dgm:pt>
    <dgm:pt modelId="{BB11772A-CDB5-4113-A755-BBF51D9BE2A3}" type="sibTrans" cxnId="{06B28608-C037-4A96-B742-94E492F2F62B}">
      <dgm:prSet/>
      <dgm:spPr/>
      <dgm:t>
        <a:bodyPr/>
        <a:lstStyle/>
        <a:p>
          <a:endParaRPr lang="en-US" sz="2000"/>
        </a:p>
      </dgm:t>
    </dgm:pt>
    <dgm:pt modelId="{8185893F-6262-4543-98DE-F25DAF69FDD7}">
      <dgm:prSet phldrT="[Text]" custT="1"/>
      <dgm:spPr/>
      <dgm:t>
        <a:bodyPr/>
        <a:lstStyle/>
        <a:p>
          <a:pPr algn="l"/>
          <a:r>
            <a:rPr lang="en-US" sz="1900" dirty="0"/>
            <a:t>University </a:t>
          </a:r>
        </a:p>
      </dgm:t>
    </dgm:pt>
    <dgm:pt modelId="{6519009F-1473-43DF-90EA-5E6C3AE3135B}" type="parTrans" cxnId="{D5229ACF-F1FD-4AB5-B579-FB965D54EBBD}">
      <dgm:prSet/>
      <dgm:spPr/>
      <dgm:t>
        <a:bodyPr/>
        <a:lstStyle/>
        <a:p>
          <a:endParaRPr lang="en-US"/>
        </a:p>
      </dgm:t>
    </dgm:pt>
    <dgm:pt modelId="{6899E319-5254-4E74-AAB7-5AC00FB707C4}" type="sibTrans" cxnId="{D5229ACF-F1FD-4AB5-B579-FB965D54EBBD}">
      <dgm:prSet/>
      <dgm:spPr/>
      <dgm:t>
        <a:bodyPr/>
        <a:lstStyle/>
        <a:p>
          <a:endParaRPr lang="en-US"/>
        </a:p>
      </dgm:t>
    </dgm:pt>
    <dgm:pt modelId="{7BB83B9A-F922-4401-B4AB-61C294DE6F8D}">
      <dgm:prSet phldrT="[Text]" custT="1"/>
      <dgm:spPr/>
      <dgm:t>
        <a:bodyPr/>
        <a:lstStyle/>
        <a:p>
          <a:pPr algn="l"/>
          <a:r>
            <a:rPr lang="en-US" sz="1900" dirty="0"/>
            <a:t>Government </a:t>
          </a:r>
        </a:p>
      </dgm:t>
    </dgm:pt>
    <dgm:pt modelId="{7896B7DE-B6FF-4669-8FDA-5154C75CF320}" type="parTrans" cxnId="{A8D13B74-323C-402E-92CA-DB352A3A4379}">
      <dgm:prSet/>
      <dgm:spPr/>
      <dgm:t>
        <a:bodyPr/>
        <a:lstStyle/>
        <a:p>
          <a:endParaRPr lang="en-US"/>
        </a:p>
      </dgm:t>
    </dgm:pt>
    <dgm:pt modelId="{8C99E318-4F75-4853-8DF2-A4A274481D94}" type="sibTrans" cxnId="{A8D13B74-323C-402E-92CA-DB352A3A4379}">
      <dgm:prSet/>
      <dgm:spPr/>
      <dgm:t>
        <a:bodyPr/>
        <a:lstStyle/>
        <a:p>
          <a:endParaRPr lang="en-US"/>
        </a:p>
      </dgm:t>
    </dgm:pt>
    <dgm:pt modelId="{D021830A-A0DA-4C55-A784-D1ED7169B78B}">
      <dgm:prSet phldrT="[Text]" custT="1"/>
      <dgm:spPr/>
      <dgm:t>
        <a:bodyPr/>
        <a:lstStyle/>
        <a:p>
          <a:pPr algn="l"/>
          <a:r>
            <a:rPr lang="en-US" sz="1900" dirty="0"/>
            <a:t>Idea/ Invention stage</a:t>
          </a:r>
        </a:p>
      </dgm:t>
    </dgm:pt>
    <dgm:pt modelId="{7A9BA961-A040-43CE-8200-31A49984865B}" type="parTrans" cxnId="{B8D85022-6147-45F3-AD40-4026B0D2974D}">
      <dgm:prSet/>
      <dgm:spPr/>
      <dgm:t>
        <a:bodyPr/>
        <a:lstStyle/>
        <a:p>
          <a:endParaRPr lang="en-US"/>
        </a:p>
      </dgm:t>
    </dgm:pt>
    <dgm:pt modelId="{C9D93423-28C4-45A8-A8E8-6C6D2617F5A3}" type="sibTrans" cxnId="{B8D85022-6147-45F3-AD40-4026B0D2974D}">
      <dgm:prSet/>
      <dgm:spPr/>
      <dgm:t>
        <a:bodyPr/>
        <a:lstStyle/>
        <a:p>
          <a:endParaRPr lang="en-US"/>
        </a:p>
      </dgm:t>
    </dgm:pt>
    <dgm:pt modelId="{C6998C05-6610-46DB-99E5-98FFE8094430}">
      <dgm:prSet phldrT="[Text]" custT="1"/>
      <dgm:spPr/>
      <dgm:t>
        <a:bodyPr/>
        <a:lstStyle/>
        <a:p>
          <a:pPr algn="l"/>
          <a:r>
            <a:rPr lang="en-US" sz="1900" dirty="0"/>
            <a:t>Economic Potential </a:t>
          </a:r>
        </a:p>
      </dgm:t>
    </dgm:pt>
    <dgm:pt modelId="{8D5E5F3E-D0C1-4B3F-82B7-FB9E55F83A6D}" type="parTrans" cxnId="{0EEE1506-8986-4D60-9B78-A7F67A40F138}">
      <dgm:prSet/>
      <dgm:spPr/>
      <dgm:t>
        <a:bodyPr/>
        <a:lstStyle/>
        <a:p>
          <a:endParaRPr lang="en-US"/>
        </a:p>
      </dgm:t>
    </dgm:pt>
    <dgm:pt modelId="{82FDA1F0-8F84-4939-9773-82EFFDE4E63F}" type="sibTrans" cxnId="{0EEE1506-8986-4D60-9B78-A7F67A40F138}">
      <dgm:prSet/>
      <dgm:spPr/>
      <dgm:t>
        <a:bodyPr/>
        <a:lstStyle/>
        <a:p>
          <a:endParaRPr lang="en-US"/>
        </a:p>
      </dgm:t>
    </dgm:pt>
    <dgm:pt modelId="{AD847A92-20B9-46A9-8615-1F2D18BD2ACA}">
      <dgm:prSet phldrT="[Text]" custT="1"/>
      <dgm:spPr/>
      <dgm:t>
        <a:bodyPr/>
        <a:lstStyle/>
        <a:p>
          <a:pPr algn="l"/>
          <a:r>
            <a:rPr lang="en-US" sz="1900" dirty="0"/>
            <a:t>Technological feasibility</a:t>
          </a:r>
        </a:p>
      </dgm:t>
    </dgm:pt>
    <dgm:pt modelId="{5438C87C-0016-4DD0-B2C0-A4F2F70F0273}" type="parTrans" cxnId="{9A646965-4EED-4B77-BDD7-45C11EC4FA97}">
      <dgm:prSet/>
      <dgm:spPr/>
      <dgm:t>
        <a:bodyPr/>
        <a:lstStyle/>
        <a:p>
          <a:endParaRPr lang="en-US"/>
        </a:p>
      </dgm:t>
    </dgm:pt>
    <dgm:pt modelId="{C28F871A-8902-420A-8FCC-9BFE6024C260}" type="sibTrans" cxnId="{9A646965-4EED-4B77-BDD7-45C11EC4FA97}">
      <dgm:prSet/>
      <dgm:spPr/>
      <dgm:t>
        <a:bodyPr/>
        <a:lstStyle/>
        <a:p>
          <a:endParaRPr lang="en-US"/>
        </a:p>
      </dgm:t>
    </dgm:pt>
    <dgm:pt modelId="{9503698A-90A6-499F-82FF-99F8C278E682}">
      <dgm:prSet phldrT="[Text]" custT="1"/>
      <dgm:spPr/>
      <dgm:t>
        <a:bodyPr/>
        <a:lstStyle/>
        <a:p>
          <a:r>
            <a:rPr lang="en-US" sz="2000" dirty="0"/>
            <a:t>Commercial production</a:t>
          </a:r>
        </a:p>
      </dgm:t>
    </dgm:pt>
    <dgm:pt modelId="{CBA26E91-8813-43B0-9946-619C62ABABA2}" type="parTrans" cxnId="{FE36A616-0462-4219-8271-074C483026A4}">
      <dgm:prSet/>
      <dgm:spPr/>
      <dgm:t>
        <a:bodyPr/>
        <a:lstStyle/>
        <a:p>
          <a:endParaRPr lang="en-US"/>
        </a:p>
      </dgm:t>
    </dgm:pt>
    <dgm:pt modelId="{BA14EF51-46EC-4D8A-8972-FABBDE2C91BA}" type="sibTrans" cxnId="{FE36A616-0462-4219-8271-074C483026A4}">
      <dgm:prSet/>
      <dgm:spPr/>
      <dgm:t>
        <a:bodyPr/>
        <a:lstStyle/>
        <a:p>
          <a:endParaRPr lang="en-US"/>
        </a:p>
      </dgm:t>
    </dgm:pt>
    <dgm:pt modelId="{3130D6E3-261E-4793-9F3D-56C8534CD5D6}">
      <dgm:prSet phldrT="[Text]" custT="1"/>
      <dgm:spPr/>
      <dgm:t>
        <a:bodyPr/>
        <a:lstStyle/>
        <a:p>
          <a:r>
            <a:rPr lang="en-US" sz="2000" dirty="0"/>
            <a:t>Prototype </a:t>
          </a:r>
        </a:p>
      </dgm:t>
    </dgm:pt>
    <dgm:pt modelId="{809F4CEB-7461-4A11-B378-3185F3A4C0EE}" type="parTrans" cxnId="{61AA82D8-DDA3-44D6-A72F-FB503F3E3DBF}">
      <dgm:prSet/>
      <dgm:spPr/>
      <dgm:t>
        <a:bodyPr/>
        <a:lstStyle/>
        <a:p>
          <a:endParaRPr lang="en-US"/>
        </a:p>
      </dgm:t>
    </dgm:pt>
    <dgm:pt modelId="{3134D38B-4C65-457D-B2C5-81093704619E}" type="sibTrans" cxnId="{61AA82D8-DDA3-44D6-A72F-FB503F3E3DBF}">
      <dgm:prSet/>
      <dgm:spPr/>
      <dgm:t>
        <a:bodyPr/>
        <a:lstStyle/>
        <a:p>
          <a:endParaRPr lang="en-US"/>
        </a:p>
      </dgm:t>
    </dgm:pt>
    <dgm:pt modelId="{24327B84-7487-4D20-B3D4-40FE0FF35419}">
      <dgm:prSet phldrT="[Text]" custT="1"/>
      <dgm:spPr/>
      <dgm:t>
        <a:bodyPr/>
        <a:lstStyle/>
        <a:p>
          <a:r>
            <a:rPr lang="en-US" sz="1900" b="0" dirty="0"/>
            <a:t>Innovation stage</a:t>
          </a:r>
        </a:p>
      </dgm:t>
    </dgm:pt>
    <dgm:pt modelId="{CFD3AEB9-5734-4D4B-AC9C-473839AF37AE}" type="parTrans" cxnId="{0B2681C6-C5F5-4DD1-90BC-CA346189F923}">
      <dgm:prSet/>
      <dgm:spPr/>
      <dgm:t>
        <a:bodyPr/>
        <a:lstStyle/>
        <a:p>
          <a:endParaRPr lang="en-US"/>
        </a:p>
      </dgm:t>
    </dgm:pt>
    <dgm:pt modelId="{722C14B8-4537-43E2-A3E4-834069F97D22}" type="sibTrans" cxnId="{0B2681C6-C5F5-4DD1-90BC-CA346189F923}">
      <dgm:prSet/>
      <dgm:spPr/>
      <dgm:t>
        <a:bodyPr/>
        <a:lstStyle/>
        <a:p>
          <a:endParaRPr lang="en-US"/>
        </a:p>
      </dgm:t>
    </dgm:pt>
    <dgm:pt modelId="{4D7DF990-5383-4269-A46D-35CC1680DB50}">
      <dgm:prSet phldrT="[Text]" custT="1"/>
      <dgm:spPr/>
      <dgm:t>
        <a:bodyPr/>
        <a:lstStyle/>
        <a:p>
          <a:r>
            <a:rPr lang="en-US" sz="1900" b="0" dirty="0"/>
            <a:t>Full scale production</a:t>
          </a:r>
        </a:p>
      </dgm:t>
    </dgm:pt>
    <dgm:pt modelId="{6C424519-D1CA-48AB-8776-AFFE0E17F8DF}" type="parTrans" cxnId="{B3F6AE1F-1193-451B-8D5D-E9E28973DE5D}">
      <dgm:prSet/>
      <dgm:spPr/>
      <dgm:t>
        <a:bodyPr/>
        <a:lstStyle/>
        <a:p>
          <a:endParaRPr lang="en-US"/>
        </a:p>
      </dgm:t>
    </dgm:pt>
    <dgm:pt modelId="{A918ECEF-F02D-4EE4-971B-5947458E405D}" type="sibTrans" cxnId="{B3F6AE1F-1193-451B-8D5D-E9E28973DE5D}">
      <dgm:prSet/>
      <dgm:spPr/>
      <dgm:t>
        <a:bodyPr/>
        <a:lstStyle/>
        <a:p>
          <a:endParaRPr lang="en-US"/>
        </a:p>
      </dgm:t>
    </dgm:pt>
    <dgm:pt modelId="{25911BE4-BD6F-44AB-8DAB-AE5395F5607E}">
      <dgm:prSet phldrT="[Text]" custT="1"/>
      <dgm:spPr/>
      <dgm:t>
        <a:bodyPr/>
        <a:lstStyle/>
        <a:p>
          <a:pPr algn="l"/>
          <a:r>
            <a:rPr lang="en-US" sz="1900" dirty="0"/>
            <a:t>Spread ideas through firm</a:t>
          </a:r>
        </a:p>
      </dgm:t>
    </dgm:pt>
    <dgm:pt modelId="{0DF8A822-9635-478C-8C6B-00088C052E5E}" type="parTrans" cxnId="{B586ACF1-F194-4AB0-BC6E-EB77CAC77632}">
      <dgm:prSet/>
      <dgm:spPr/>
      <dgm:t>
        <a:bodyPr/>
        <a:lstStyle/>
        <a:p>
          <a:endParaRPr lang="en-US"/>
        </a:p>
      </dgm:t>
    </dgm:pt>
    <dgm:pt modelId="{04CBD55C-D2B3-420C-A7A7-49B7C5AA155C}" type="sibTrans" cxnId="{B586ACF1-F194-4AB0-BC6E-EB77CAC77632}">
      <dgm:prSet/>
      <dgm:spPr/>
      <dgm:t>
        <a:bodyPr/>
        <a:lstStyle/>
        <a:p>
          <a:endParaRPr lang="en-US"/>
        </a:p>
      </dgm:t>
    </dgm:pt>
    <dgm:pt modelId="{BD345934-B59F-42D5-AF17-202CBF2B3E86}">
      <dgm:prSet phldrT="[Text]" custT="1"/>
      <dgm:spPr/>
      <dgm:t>
        <a:bodyPr/>
        <a:lstStyle/>
        <a:p>
          <a:pPr algn="l"/>
          <a:r>
            <a:rPr lang="en-US" sz="1900" dirty="0"/>
            <a:t>Imitation and adoption by others</a:t>
          </a:r>
        </a:p>
      </dgm:t>
    </dgm:pt>
    <dgm:pt modelId="{120CE4FC-37F6-4D1A-A55E-3271F979E0F0}" type="parTrans" cxnId="{18EAEADC-1766-435B-8BB9-8F1F587AE24C}">
      <dgm:prSet/>
      <dgm:spPr/>
      <dgm:t>
        <a:bodyPr/>
        <a:lstStyle/>
        <a:p>
          <a:endParaRPr lang="en-US"/>
        </a:p>
      </dgm:t>
    </dgm:pt>
    <dgm:pt modelId="{72CD1EA0-1A7C-404B-B15E-A938AAB795F2}" type="sibTrans" cxnId="{18EAEADC-1766-435B-8BB9-8F1F587AE24C}">
      <dgm:prSet/>
      <dgm:spPr/>
      <dgm:t>
        <a:bodyPr/>
        <a:lstStyle/>
        <a:p>
          <a:endParaRPr lang="en-US"/>
        </a:p>
      </dgm:t>
    </dgm:pt>
    <dgm:pt modelId="{297EF3CC-D34E-45BD-8277-68DE72EAC5DE}" type="pres">
      <dgm:prSet presAssocID="{580F45FE-CF10-4BD2-BE0E-68BC50480998}" presName="CompostProcess" presStyleCnt="0">
        <dgm:presLayoutVars>
          <dgm:dir/>
          <dgm:resizeHandles val="exact"/>
        </dgm:presLayoutVars>
      </dgm:prSet>
      <dgm:spPr/>
    </dgm:pt>
    <dgm:pt modelId="{8D677797-EA02-4CFD-BF64-638A0527A4DB}" type="pres">
      <dgm:prSet presAssocID="{580F45FE-CF10-4BD2-BE0E-68BC50480998}" presName="arrow" presStyleLbl="bgShp" presStyleIdx="0" presStyleCnt="1"/>
      <dgm:spPr/>
    </dgm:pt>
    <dgm:pt modelId="{ECBCCDDC-41AA-4B65-A8D5-CC540E9E1BE3}" type="pres">
      <dgm:prSet presAssocID="{580F45FE-CF10-4BD2-BE0E-68BC50480998}" presName="linearProcess" presStyleCnt="0"/>
      <dgm:spPr/>
    </dgm:pt>
    <dgm:pt modelId="{37C4648A-70DB-43F9-A31B-BC1523D686EB}" type="pres">
      <dgm:prSet presAssocID="{4BFC207F-DC49-41B7-A7D7-408347BC173A}" presName="textNode" presStyleLbl="node1" presStyleIdx="0" presStyleCnt="5">
        <dgm:presLayoutVars>
          <dgm:bulletEnabled val="1"/>
        </dgm:presLayoutVars>
      </dgm:prSet>
      <dgm:spPr/>
    </dgm:pt>
    <dgm:pt modelId="{489CE7B4-6297-4849-8D78-039ED26E183B}" type="pres">
      <dgm:prSet presAssocID="{4A673CA2-0E87-4E6A-B39C-948058FC7C88}" presName="sibTrans" presStyleCnt="0"/>
      <dgm:spPr/>
    </dgm:pt>
    <dgm:pt modelId="{99DDC14B-6CC4-4E3C-9A67-1CDAF262D94F}" type="pres">
      <dgm:prSet presAssocID="{009A8A04-1D9D-49EF-8FF5-9F1D8C5BD10A}" presName="textNode" presStyleLbl="node1" presStyleIdx="1" presStyleCnt="5">
        <dgm:presLayoutVars>
          <dgm:bulletEnabled val="1"/>
        </dgm:presLayoutVars>
      </dgm:prSet>
      <dgm:spPr/>
    </dgm:pt>
    <dgm:pt modelId="{BD00240D-AFCF-4BE1-AE9C-5B0136E1C815}" type="pres">
      <dgm:prSet presAssocID="{48671A3C-3BEC-4518-9595-7D5855C0C6D9}" presName="sibTrans" presStyleCnt="0"/>
      <dgm:spPr/>
    </dgm:pt>
    <dgm:pt modelId="{B2A2F577-5600-4729-BD20-DA847EB55B3C}" type="pres">
      <dgm:prSet presAssocID="{2391FA54-E071-4BC0-8817-25FCE6C36BDD}" presName="textNode" presStyleLbl="node1" presStyleIdx="2" presStyleCnt="5">
        <dgm:presLayoutVars>
          <dgm:bulletEnabled val="1"/>
        </dgm:presLayoutVars>
      </dgm:prSet>
      <dgm:spPr/>
    </dgm:pt>
    <dgm:pt modelId="{D7D9D970-F342-4F99-859C-9268F322F3A8}" type="pres">
      <dgm:prSet presAssocID="{9CCDAD1B-E789-45E4-BC9B-4404EA087E01}" presName="sibTrans" presStyleCnt="0"/>
      <dgm:spPr/>
    </dgm:pt>
    <dgm:pt modelId="{FAB4311E-8ACF-46C8-B81E-BA18AE0F8647}" type="pres">
      <dgm:prSet presAssocID="{29EAD2CE-FCDA-487D-82C7-AC6A48C4027D}" presName="textNode" presStyleLbl="node1" presStyleIdx="3" presStyleCnt="5">
        <dgm:presLayoutVars>
          <dgm:bulletEnabled val="1"/>
        </dgm:presLayoutVars>
      </dgm:prSet>
      <dgm:spPr/>
    </dgm:pt>
    <dgm:pt modelId="{D07D59CB-326B-44AA-AF69-5636E1D758DE}" type="pres">
      <dgm:prSet presAssocID="{1C133692-9B4B-4B19-A3E6-C77738C5193C}" presName="sibTrans" presStyleCnt="0"/>
      <dgm:spPr/>
    </dgm:pt>
    <dgm:pt modelId="{B1644746-E1E5-4510-9920-DC81B7FEAA59}" type="pres">
      <dgm:prSet presAssocID="{8588C858-8B8A-4861-AE11-FA2DF080A48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0EEE1506-8986-4D60-9B78-A7F67A40F138}" srcId="{009A8A04-1D9D-49EF-8FF5-9F1D8C5BD10A}" destId="{C6998C05-6610-46DB-99E5-98FFE8094430}" srcOrd="0" destOrd="0" parTransId="{8D5E5F3E-D0C1-4B3F-82B7-FB9E55F83A6D}" sibTransId="{82FDA1F0-8F84-4939-9773-82EFFDE4E63F}"/>
    <dgm:cxn modelId="{06B28608-C037-4A96-B742-94E492F2F62B}" srcId="{580F45FE-CF10-4BD2-BE0E-68BC50480998}" destId="{8588C858-8B8A-4861-AE11-FA2DF080A484}" srcOrd="4" destOrd="0" parTransId="{50423DB5-5687-42E9-BD9F-5FFB93C24A80}" sibTransId="{BB11772A-CDB5-4113-A755-BBF51D9BE2A3}"/>
    <dgm:cxn modelId="{FE36A616-0462-4219-8271-074C483026A4}" srcId="{2391FA54-E071-4BC0-8817-25FCE6C36BDD}" destId="{9503698A-90A6-499F-82FF-99F8C278E682}" srcOrd="1" destOrd="0" parTransId="{CBA26E91-8813-43B0-9946-619C62ABABA2}" sibTransId="{BA14EF51-46EC-4D8A-8972-FABBDE2C91BA}"/>
    <dgm:cxn modelId="{56B7771D-9881-4488-8E44-8D63BDF2F59F}" type="presOf" srcId="{25911BE4-BD6F-44AB-8DAB-AE5395F5607E}" destId="{B1644746-E1E5-4510-9920-DC81B7FEAA59}" srcOrd="0" destOrd="1" presId="urn:microsoft.com/office/officeart/2005/8/layout/hProcess9"/>
    <dgm:cxn modelId="{8724981F-1F47-4771-9C2E-E0E726ED9F00}" type="presOf" srcId="{7BB83B9A-F922-4401-B4AB-61C294DE6F8D}" destId="{37C4648A-70DB-43F9-A31B-BC1523D686EB}" srcOrd="0" destOrd="3" presId="urn:microsoft.com/office/officeart/2005/8/layout/hProcess9"/>
    <dgm:cxn modelId="{B3F6AE1F-1193-451B-8D5D-E9E28973DE5D}" srcId="{29EAD2CE-FCDA-487D-82C7-AC6A48C4027D}" destId="{4D7DF990-5383-4269-A46D-35CC1680DB50}" srcOrd="1" destOrd="0" parTransId="{6C424519-D1CA-48AB-8776-AFFE0E17F8DF}" sibTransId="{A918ECEF-F02D-4EE4-971B-5947458E405D}"/>
    <dgm:cxn modelId="{B8D85022-6147-45F3-AD40-4026B0D2974D}" srcId="{4BFC207F-DC49-41B7-A7D7-408347BC173A}" destId="{D021830A-A0DA-4C55-A784-D1ED7169B78B}" srcOrd="0" destOrd="0" parTransId="{7A9BA961-A040-43CE-8200-31A49984865B}" sibTransId="{C9D93423-28C4-45A8-A8E8-6C6D2617F5A3}"/>
    <dgm:cxn modelId="{EC5DAC22-81BE-40CD-BF4D-A9105CC29129}" type="presOf" srcId="{C6998C05-6610-46DB-99E5-98FFE8094430}" destId="{99DDC14B-6CC4-4E3C-9A67-1CDAF262D94F}" srcOrd="0" destOrd="1" presId="urn:microsoft.com/office/officeart/2005/8/layout/hProcess9"/>
    <dgm:cxn modelId="{7CB92137-9853-4F3E-AA75-56BF8185DAE3}" srcId="{580F45FE-CF10-4BD2-BE0E-68BC50480998}" destId="{009A8A04-1D9D-49EF-8FF5-9F1D8C5BD10A}" srcOrd="1" destOrd="0" parTransId="{6F635661-A8A3-47F3-8B7B-296FB9A604DD}" sibTransId="{48671A3C-3BEC-4518-9595-7D5855C0C6D9}"/>
    <dgm:cxn modelId="{6BF6CE40-73C6-4A71-AFDC-46E55CCD2787}" type="presOf" srcId="{9503698A-90A6-499F-82FF-99F8C278E682}" destId="{B2A2F577-5600-4729-BD20-DA847EB55B3C}" srcOrd="0" destOrd="2" presId="urn:microsoft.com/office/officeart/2005/8/layout/hProcess9"/>
    <dgm:cxn modelId="{A5447D63-C53F-4875-836C-458D3DF2D469}" type="presOf" srcId="{8588C858-8B8A-4861-AE11-FA2DF080A484}" destId="{B1644746-E1E5-4510-9920-DC81B7FEAA59}" srcOrd="0" destOrd="0" presId="urn:microsoft.com/office/officeart/2005/8/layout/hProcess9"/>
    <dgm:cxn modelId="{9A646965-4EED-4B77-BDD7-45C11EC4FA97}" srcId="{009A8A04-1D9D-49EF-8FF5-9F1D8C5BD10A}" destId="{AD847A92-20B9-46A9-8615-1F2D18BD2ACA}" srcOrd="1" destOrd="0" parTransId="{5438C87C-0016-4DD0-B2C0-A4F2F70F0273}" sibTransId="{C28F871A-8902-420A-8FCC-9BFE6024C260}"/>
    <dgm:cxn modelId="{3D9EB54C-35EC-433C-86D9-71C2DA9AC78A}" srcId="{580F45FE-CF10-4BD2-BE0E-68BC50480998}" destId="{2391FA54-E071-4BC0-8817-25FCE6C36BDD}" srcOrd="2" destOrd="0" parTransId="{D09292CC-D037-41AD-BCAB-F83DFD03EFFC}" sibTransId="{9CCDAD1B-E789-45E4-BC9B-4404EA087E01}"/>
    <dgm:cxn modelId="{14DA3750-67B9-446F-99FD-E03CE99F8E61}" type="presOf" srcId="{BD345934-B59F-42D5-AF17-202CBF2B3E86}" destId="{B1644746-E1E5-4510-9920-DC81B7FEAA59}" srcOrd="0" destOrd="2" presId="urn:microsoft.com/office/officeart/2005/8/layout/hProcess9"/>
    <dgm:cxn modelId="{14741354-2D13-410D-A044-BD1CF1FB5B06}" type="presOf" srcId="{D021830A-A0DA-4C55-A784-D1ED7169B78B}" destId="{37C4648A-70DB-43F9-A31B-BC1523D686EB}" srcOrd="0" destOrd="1" presId="urn:microsoft.com/office/officeart/2005/8/layout/hProcess9"/>
    <dgm:cxn modelId="{A8D13B74-323C-402E-92CA-DB352A3A4379}" srcId="{4BFC207F-DC49-41B7-A7D7-408347BC173A}" destId="{7BB83B9A-F922-4401-B4AB-61C294DE6F8D}" srcOrd="2" destOrd="0" parTransId="{7896B7DE-B6FF-4669-8FDA-5154C75CF320}" sibTransId="{8C99E318-4F75-4853-8DF2-A4A274481D94}"/>
    <dgm:cxn modelId="{C76A7E75-80BD-46AF-9F88-49A5F9D4CF38}" type="presOf" srcId="{4BFC207F-DC49-41B7-A7D7-408347BC173A}" destId="{37C4648A-70DB-43F9-A31B-BC1523D686EB}" srcOrd="0" destOrd="0" presId="urn:microsoft.com/office/officeart/2005/8/layout/hProcess9"/>
    <dgm:cxn modelId="{CC379E59-8BE6-48FB-8270-484EC6526D8F}" srcId="{580F45FE-CF10-4BD2-BE0E-68BC50480998}" destId="{4BFC207F-DC49-41B7-A7D7-408347BC173A}" srcOrd="0" destOrd="0" parTransId="{7C5DA1E8-059C-4F9A-A5C5-31A1DC840420}" sibTransId="{4A673CA2-0E87-4E6A-B39C-948058FC7C88}"/>
    <dgm:cxn modelId="{44805883-A6BA-4D5A-9DF5-67589848B4D7}" type="presOf" srcId="{4D7DF990-5383-4269-A46D-35CC1680DB50}" destId="{FAB4311E-8ACF-46C8-B81E-BA18AE0F8647}" srcOrd="0" destOrd="2" presId="urn:microsoft.com/office/officeart/2005/8/layout/hProcess9"/>
    <dgm:cxn modelId="{E950EA89-CD73-4CA5-95CA-123BE96037D9}" type="presOf" srcId="{24327B84-7487-4D20-B3D4-40FE0FF35419}" destId="{FAB4311E-8ACF-46C8-B81E-BA18AE0F8647}" srcOrd="0" destOrd="1" presId="urn:microsoft.com/office/officeart/2005/8/layout/hProcess9"/>
    <dgm:cxn modelId="{EF081B8B-5CAF-4E69-9593-18B71DAB20B8}" srcId="{580F45FE-CF10-4BD2-BE0E-68BC50480998}" destId="{29EAD2CE-FCDA-487D-82C7-AC6A48C4027D}" srcOrd="3" destOrd="0" parTransId="{6C72A4B6-FF8C-4624-ADDA-6F6CE95955BE}" sibTransId="{1C133692-9B4B-4B19-A3E6-C77738C5193C}"/>
    <dgm:cxn modelId="{C45C138D-DB7A-4A43-8D26-2D216DA29E07}" type="presOf" srcId="{29EAD2CE-FCDA-487D-82C7-AC6A48C4027D}" destId="{FAB4311E-8ACF-46C8-B81E-BA18AE0F8647}" srcOrd="0" destOrd="0" presId="urn:microsoft.com/office/officeart/2005/8/layout/hProcess9"/>
    <dgm:cxn modelId="{232909B2-7A80-48A6-8A27-345592EB70C2}" type="presOf" srcId="{AD847A92-20B9-46A9-8615-1F2D18BD2ACA}" destId="{99DDC14B-6CC4-4E3C-9A67-1CDAF262D94F}" srcOrd="0" destOrd="2" presId="urn:microsoft.com/office/officeart/2005/8/layout/hProcess9"/>
    <dgm:cxn modelId="{0B2681C6-C5F5-4DD1-90BC-CA346189F923}" srcId="{29EAD2CE-FCDA-487D-82C7-AC6A48C4027D}" destId="{24327B84-7487-4D20-B3D4-40FE0FF35419}" srcOrd="0" destOrd="0" parTransId="{CFD3AEB9-5734-4D4B-AC9C-473839AF37AE}" sibTransId="{722C14B8-4537-43E2-A3E4-834069F97D22}"/>
    <dgm:cxn modelId="{390196C7-B60E-4F75-A5C3-97412E2E9FF5}" type="presOf" srcId="{2391FA54-E071-4BC0-8817-25FCE6C36BDD}" destId="{B2A2F577-5600-4729-BD20-DA847EB55B3C}" srcOrd="0" destOrd="0" presId="urn:microsoft.com/office/officeart/2005/8/layout/hProcess9"/>
    <dgm:cxn modelId="{7D3EE5CA-D48D-4210-B8FE-B3966E8A5F06}" type="presOf" srcId="{009A8A04-1D9D-49EF-8FF5-9F1D8C5BD10A}" destId="{99DDC14B-6CC4-4E3C-9A67-1CDAF262D94F}" srcOrd="0" destOrd="0" presId="urn:microsoft.com/office/officeart/2005/8/layout/hProcess9"/>
    <dgm:cxn modelId="{D5229ACF-F1FD-4AB5-B579-FB965D54EBBD}" srcId="{4BFC207F-DC49-41B7-A7D7-408347BC173A}" destId="{8185893F-6262-4543-98DE-F25DAF69FDD7}" srcOrd="1" destOrd="0" parTransId="{6519009F-1473-43DF-90EA-5E6C3AE3135B}" sibTransId="{6899E319-5254-4E74-AAB7-5AC00FB707C4}"/>
    <dgm:cxn modelId="{61AA82D8-DDA3-44D6-A72F-FB503F3E3DBF}" srcId="{2391FA54-E071-4BC0-8817-25FCE6C36BDD}" destId="{3130D6E3-261E-4793-9F3D-56C8534CD5D6}" srcOrd="0" destOrd="0" parTransId="{809F4CEB-7461-4A11-B378-3185F3A4C0EE}" sibTransId="{3134D38B-4C65-457D-B2C5-81093704619E}"/>
    <dgm:cxn modelId="{906EBBDB-80DA-4503-9709-B6360DAEEFA3}" type="presOf" srcId="{3130D6E3-261E-4793-9F3D-56C8534CD5D6}" destId="{B2A2F577-5600-4729-BD20-DA847EB55B3C}" srcOrd="0" destOrd="1" presId="urn:microsoft.com/office/officeart/2005/8/layout/hProcess9"/>
    <dgm:cxn modelId="{18EAEADC-1766-435B-8BB9-8F1F587AE24C}" srcId="{8588C858-8B8A-4861-AE11-FA2DF080A484}" destId="{BD345934-B59F-42D5-AF17-202CBF2B3E86}" srcOrd="1" destOrd="0" parTransId="{120CE4FC-37F6-4D1A-A55E-3271F979E0F0}" sibTransId="{72CD1EA0-1A7C-404B-B15E-A938AAB795F2}"/>
    <dgm:cxn modelId="{8A8BD0E9-E730-418F-9D41-7512E5351A50}" type="presOf" srcId="{580F45FE-CF10-4BD2-BE0E-68BC50480998}" destId="{297EF3CC-D34E-45BD-8277-68DE72EAC5DE}" srcOrd="0" destOrd="0" presId="urn:microsoft.com/office/officeart/2005/8/layout/hProcess9"/>
    <dgm:cxn modelId="{B586ACF1-F194-4AB0-BC6E-EB77CAC77632}" srcId="{8588C858-8B8A-4861-AE11-FA2DF080A484}" destId="{25911BE4-BD6F-44AB-8DAB-AE5395F5607E}" srcOrd="0" destOrd="0" parTransId="{0DF8A822-9635-478C-8C6B-00088C052E5E}" sibTransId="{04CBD55C-D2B3-420C-A7A7-49B7C5AA155C}"/>
    <dgm:cxn modelId="{4E57C4F9-E602-455A-8387-D67022243B69}" type="presOf" srcId="{8185893F-6262-4543-98DE-F25DAF69FDD7}" destId="{37C4648A-70DB-43F9-A31B-BC1523D686EB}" srcOrd="0" destOrd="2" presId="urn:microsoft.com/office/officeart/2005/8/layout/hProcess9"/>
    <dgm:cxn modelId="{6EB3C40B-C5D5-41EB-B3E3-106B7A8329AB}" type="presParOf" srcId="{297EF3CC-D34E-45BD-8277-68DE72EAC5DE}" destId="{8D677797-EA02-4CFD-BF64-638A0527A4DB}" srcOrd="0" destOrd="0" presId="urn:microsoft.com/office/officeart/2005/8/layout/hProcess9"/>
    <dgm:cxn modelId="{96DDCC1C-7655-4364-AEB0-63638499AC54}" type="presParOf" srcId="{297EF3CC-D34E-45BD-8277-68DE72EAC5DE}" destId="{ECBCCDDC-41AA-4B65-A8D5-CC540E9E1BE3}" srcOrd="1" destOrd="0" presId="urn:microsoft.com/office/officeart/2005/8/layout/hProcess9"/>
    <dgm:cxn modelId="{B4383664-122F-4863-99B7-84BB3977E63B}" type="presParOf" srcId="{ECBCCDDC-41AA-4B65-A8D5-CC540E9E1BE3}" destId="{37C4648A-70DB-43F9-A31B-BC1523D686EB}" srcOrd="0" destOrd="0" presId="urn:microsoft.com/office/officeart/2005/8/layout/hProcess9"/>
    <dgm:cxn modelId="{14EDB86A-4F71-4021-917D-D6F1C45F9ECA}" type="presParOf" srcId="{ECBCCDDC-41AA-4B65-A8D5-CC540E9E1BE3}" destId="{489CE7B4-6297-4849-8D78-039ED26E183B}" srcOrd="1" destOrd="0" presId="urn:microsoft.com/office/officeart/2005/8/layout/hProcess9"/>
    <dgm:cxn modelId="{A4669F39-9C03-4B94-943A-EC9FEADBEC8E}" type="presParOf" srcId="{ECBCCDDC-41AA-4B65-A8D5-CC540E9E1BE3}" destId="{99DDC14B-6CC4-4E3C-9A67-1CDAF262D94F}" srcOrd="2" destOrd="0" presId="urn:microsoft.com/office/officeart/2005/8/layout/hProcess9"/>
    <dgm:cxn modelId="{05749064-C173-46F0-ABD9-595FB6420F2E}" type="presParOf" srcId="{ECBCCDDC-41AA-4B65-A8D5-CC540E9E1BE3}" destId="{BD00240D-AFCF-4BE1-AE9C-5B0136E1C815}" srcOrd="3" destOrd="0" presId="urn:microsoft.com/office/officeart/2005/8/layout/hProcess9"/>
    <dgm:cxn modelId="{CB1A243E-A934-4253-AD9A-C41C7008F3F9}" type="presParOf" srcId="{ECBCCDDC-41AA-4B65-A8D5-CC540E9E1BE3}" destId="{B2A2F577-5600-4729-BD20-DA847EB55B3C}" srcOrd="4" destOrd="0" presId="urn:microsoft.com/office/officeart/2005/8/layout/hProcess9"/>
    <dgm:cxn modelId="{97147A38-F7B5-4553-9716-98CF5DA5B34C}" type="presParOf" srcId="{ECBCCDDC-41AA-4B65-A8D5-CC540E9E1BE3}" destId="{D7D9D970-F342-4F99-859C-9268F322F3A8}" srcOrd="5" destOrd="0" presId="urn:microsoft.com/office/officeart/2005/8/layout/hProcess9"/>
    <dgm:cxn modelId="{B3283D0A-2532-4D7E-A9D1-1F63278B319F}" type="presParOf" srcId="{ECBCCDDC-41AA-4B65-A8D5-CC540E9E1BE3}" destId="{FAB4311E-8ACF-46C8-B81E-BA18AE0F8647}" srcOrd="6" destOrd="0" presId="urn:microsoft.com/office/officeart/2005/8/layout/hProcess9"/>
    <dgm:cxn modelId="{E0FCFB8D-DAC5-49C0-9B33-B38BECDE0CA2}" type="presParOf" srcId="{ECBCCDDC-41AA-4B65-A8D5-CC540E9E1BE3}" destId="{D07D59CB-326B-44AA-AF69-5636E1D758DE}" srcOrd="7" destOrd="0" presId="urn:microsoft.com/office/officeart/2005/8/layout/hProcess9"/>
    <dgm:cxn modelId="{F34C2113-9ABB-411B-9FC7-554CB5853892}" type="presParOf" srcId="{ECBCCDDC-41AA-4B65-A8D5-CC540E9E1BE3}" destId="{B1644746-E1E5-4510-9920-DC81B7FEAA5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CB3D8B-9BB4-421F-BBE8-5E500DBDBA7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A30D77CD-4BD0-46AF-8E4F-7C6A65A53EE5}">
      <dgm:prSet phldrT="[Text]" custT="1"/>
      <dgm:spPr/>
      <dgm:t>
        <a:bodyPr/>
        <a:lstStyle/>
        <a:p>
          <a:r>
            <a:rPr lang="en-US" sz="2000" b="1" dirty="0"/>
            <a:t>PENELITIAN DASAR </a:t>
          </a:r>
        </a:p>
        <a:p>
          <a:r>
            <a:rPr lang="en-US" sz="2000" dirty="0"/>
            <a:t>TKT 1 – 3</a:t>
          </a:r>
        </a:p>
        <a:p>
          <a:r>
            <a:rPr lang="en-US" sz="2000" dirty="0" err="1"/>
            <a:t>Publikasi</a:t>
          </a:r>
          <a:r>
            <a:rPr lang="en-US" sz="2000" dirty="0"/>
            <a:t> </a:t>
          </a:r>
          <a:r>
            <a:rPr lang="en-US" sz="2000" dirty="0" err="1"/>
            <a:t>ilmiah</a:t>
          </a:r>
          <a:r>
            <a:rPr lang="en-US" sz="2000" dirty="0"/>
            <a:t> &amp; Feasibility Study</a:t>
          </a:r>
        </a:p>
      </dgm:t>
    </dgm:pt>
    <dgm:pt modelId="{265083DC-FCE9-4DA8-B3F6-98ECFD16594B}" type="parTrans" cxnId="{845C8DE6-F58C-4986-9942-E0FF78C3B268}">
      <dgm:prSet/>
      <dgm:spPr/>
      <dgm:t>
        <a:bodyPr/>
        <a:lstStyle/>
        <a:p>
          <a:endParaRPr lang="en-US" sz="2000"/>
        </a:p>
      </dgm:t>
    </dgm:pt>
    <dgm:pt modelId="{4958278E-C828-400C-9660-CEA5AA678326}" type="sibTrans" cxnId="{845C8DE6-F58C-4986-9942-E0FF78C3B268}">
      <dgm:prSet/>
      <dgm:spPr/>
      <dgm:t>
        <a:bodyPr/>
        <a:lstStyle/>
        <a:p>
          <a:endParaRPr lang="en-US" sz="2000"/>
        </a:p>
      </dgm:t>
    </dgm:pt>
    <dgm:pt modelId="{BE3C4488-AFBE-4B5F-9A90-EC9708E0C57D}">
      <dgm:prSet phldrT="[Text]" custT="1"/>
      <dgm:spPr/>
      <dgm:t>
        <a:bodyPr/>
        <a:lstStyle/>
        <a:p>
          <a:r>
            <a:rPr lang="en-US" sz="1900" b="1" dirty="0"/>
            <a:t>PENELITIAN TERAPAN</a:t>
          </a:r>
        </a:p>
        <a:p>
          <a:r>
            <a:rPr lang="en-US" sz="1900" dirty="0"/>
            <a:t>TKT 4 – 6</a:t>
          </a:r>
        </a:p>
        <a:p>
          <a:r>
            <a:rPr lang="en-US" sz="1900" dirty="0"/>
            <a:t>Feasibility Study &amp; Paten &amp; </a:t>
          </a:r>
          <a:r>
            <a:rPr lang="en-US" sz="1900" dirty="0" err="1"/>
            <a:t>Hak</a:t>
          </a:r>
          <a:r>
            <a:rPr lang="en-US" sz="1900" dirty="0"/>
            <a:t> </a:t>
          </a:r>
          <a:r>
            <a:rPr lang="en-US" sz="1900" dirty="0" err="1"/>
            <a:t>Cipta</a:t>
          </a:r>
          <a:r>
            <a:rPr lang="en-US" sz="1900" dirty="0"/>
            <a:t> &amp; Prototype &amp; Hasil Uji Coba </a:t>
          </a:r>
          <a:r>
            <a:rPr lang="en-US" sz="1900" dirty="0" err="1"/>
            <a:t>Produk</a:t>
          </a:r>
          <a:endParaRPr lang="en-US" sz="1900" dirty="0"/>
        </a:p>
      </dgm:t>
    </dgm:pt>
    <dgm:pt modelId="{F8C21EDB-511B-42E7-90A8-0D2FA124D988}" type="parTrans" cxnId="{D6BD1794-A0B5-4E13-80AD-2B5B60C865AE}">
      <dgm:prSet/>
      <dgm:spPr/>
      <dgm:t>
        <a:bodyPr/>
        <a:lstStyle/>
        <a:p>
          <a:endParaRPr lang="en-US" sz="2000"/>
        </a:p>
      </dgm:t>
    </dgm:pt>
    <dgm:pt modelId="{1A5D9BE2-E898-44D6-8920-00012249F97A}" type="sibTrans" cxnId="{D6BD1794-A0B5-4E13-80AD-2B5B60C865AE}">
      <dgm:prSet/>
      <dgm:spPr/>
      <dgm:t>
        <a:bodyPr/>
        <a:lstStyle/>
        <a:p>
          <a:endParaRPr lang="en-US" sz="2000"/>
        </a:p>
      </dgm:t>
    </dgm:pt>
    <dgm:pt modelId="{C6120979-1378-4D0A-8DFE-274B939A8F48}">
      <dgm:prSet phldrT="[Text]" custT="1"/>
      <dgm:spPr/>
      <dgm:t>
        <a:bodyPr/>
        <a:lstStyle/>
        <a:p>
          <a:r>
            <a:rPr lang="en-US" sz="1900" b="1" dirty="0"/>
            <a:t>PENELITIAN PENGEMBANGAN</a:t>
          </a:r>
        </a:p>
        <a:p>
          <a:r>
            <a:rPr lang="en-US" sz="1900" dirty="0"/>
            <a:t>TKT 7 – 9</a:t>
          </a:r>
        </a:p>
        <a:p>
          <a:r>
            <a:rPr lang="en-US" sz="1900" dirty="0"/>
            <a:t>Feasibility Study, &amp; KI </a:t>
          </a:r>
          <a:r>
            <a:rPr lang="en-US" sz="1900" dirty="0" err="1"/>
            <a:t>Laik</a:t>
          </a:r>
          <a:r>
            <a:rPr lang="en-US" sz="1900" dirty="0"/>
            <a:t> </a:t>
          </a:r>
          <a:r>
            <a:rPr lang="en-US" sz="1900" dirty="0" err="1"/>
            <a:t>Industri</a:t>
          </a:r>
          <a:r>
            <a:rPr lang="en-US" sz="1900" dirty="0"/>
            <a:t> &amp; Business Plan</a:t>
          </a:r>
        </a:p>
      </dgm:t>
    </dgm:pt>
    <dgm:pt modelId="{26EB4116-1FB9-4483-853B-2FE6806CCE50}" type="parTrans" cxnId="{E8F26AC4-9D4B-48B2-A1D1-BE65E21D7239}">
      <dgm:prSet/>
      <dgm:spPr/>
      <dgm:t>
        <a:bodyPr/>
        <a:lstStyle/>
        <a:p>
          <a:endParaRPr lang="en-US" sz="2000"/>
        </a:p>
      </dgm:t>
    </dgm:pt>
    <dgm:pt modelId="{156F7369-5FC9-43A9-9C5E-4BF6721B8F14}" type="sibTrans" cxnId="{E8F26AC4-9D4B-48B2-A1D1-BE65E21D7239}">
      <dgm:prSet/>
      <dgm:spPr/>
      <dgm:t>
        <a:bodyPr/>
        <a:lstStyle/>
        <a:p>
          <a:endParaRPr lang="en-US" sz="2000"/>
        </a:p>
      </dgm:t>
    </dgm:pt>
    <dgm:pt modelId="{F55BD988-FBB9-4671-A18A-B99F1E743D24}">
      <dgm:prSet phldrT="[Text]" custT="1"/>
      <dgm:spPr/>
      <dgm:t>
        <a:bodyPr/>
        <a:lstStyle/>
        <a:p>
          <a:r>
            <a:rPr lang="en-US" sz="2000" b="1" dirty="0"/>
            <a:t>AKSELERASI INOVASI</a:t>
          </a:r>
        </a:p>
        <a:p>
          <a:r>
            <a:rPr lang="en-US" sz="2000" b="1" dirty="0"/>
            <a:t>Pusat </a:t>
          </a:r>
          <a:r>
            <a:rPr lang="en-US" sz="2000" b="1" dirty="0" err="1"/>
            <a:t>Unggulan</a:t>
          </a:r>
          <a:r>
            <a:rPr lang="en-US" sz="2000" b="1" dirty="0"/>
            <a:t> IPTEK &amp; UNS Innovation Hub</a:t>
          </a:r>
        </a:p>
      </dgm:t>
    </dgm:pt>
    <dgm:pt modelId="{780F6CA0-99F2-4F64-937E-C943E172F312}" type="parTrans" cxnId="{131E933D-0A4A-4C02-B437-B21E3947F8D8}">
      <dgm:prSet/>
      <dgm:spPr/>
      <dgm:t>
        <a:bodyPr/>
        <a:lstStyle/>
        <a:p>
          <a:endParaRPr lang="en-US"/>
        </a:p>
      </dgm:t>
    </dgm:pt>
    <dgm:pt modelId="{12DAE282-E6AA-4FB2-971B-55A1A24EC3C2}" type="sibTrans" cxnId="{131E933D-0A4A-4C02-B437-B21E3947F8D8}">
      <dgm:prSet/>
      <dgm:spPr/>
      <dgm:t>
        <a:bodyPr/>
        <a:lstStyle/>
        <a:p>
          <a:endParaRPr lang="en-US"/>
        </a:p>
      </dgm:t>
    </dgm:pt>
    <dgm:pt modelId="{DE204FD9-1A89-484F-8CC5-1A1A3315CC57}" type="pres">
      <dgm:prSet presAssocID="{7ACB3D8B-9BB4-421F-BBE8-5E500DBDBA74}" presName="CompostProcess" presStyleCnt="0">
        <dgm:presLayoutVars>
          <dgm:dir/>
          <dgm:resizeHandles val="exact"/>
        </dgm:presLayoutVars>
      </dgm:prSet>
      <dgm:spPr/>
    </dgm:pt>
    <dgm:pt modelId="{C3DFCF93-265C-4A34-BBB9-F9982DFBFE78}" type="pres">
      <dgm:prSet presAssocID="{7ACB3D8B-9BB4-421F-BBE8-5E500DBDBA74}" presName="arrow" presStyleLbl="bgShp" presStyleIdx="0" presStyleCnt="1"/>
      <dgm:spPr/>
    </dgm:pt>
    <dgm:pt modelId="{61B15897-4F3C-4EDC-B93D-9402D184B8B2}" type="pres">
      <dgm:prSet presAssocID="{7ACB3D8B-9BB4-421F-BBE8-5E500DBDBA74}" presName="linearProcess" presStyleCnt="0"/>
      <dgm:spPr/>
    </dgm:pt>
    <dgm:pt modelId="{0BCE335B-9BCF-48E7-8747-7EB1A9E85A82}" type="pres">
      <dgm:prSet presAssocID="{A30D77CD-4BD0-46AF-8E4F-7C6A65A53EE5}" presName="textNode" presStyleLbl="node1" presStyleIdx="0" presStyleCnt="4">
        <dgm:presLayoutVars>
          <dgm:bulletEnabled val="1"/>
        </dgm:presLayoutVars>
      </dgm:prSet>
      <dgm:spPr/>
    </dgm:pt>
    <dgm:pt modelId="{E1A54353-923F-49C4-B5B4-6CBB27A075E7}" type="pres">
      <dgm:prSet presAssocID="{4958278E-C828-400C-9660-CEA5AA678326}" presName="sibTrans" presStyleCnt="0"/>
      <dgm:spPr/>
    </dgm:pt>
    <dgm:pt modelId="{328A39F9-AFF4-4EB5-8DD0-9CEFEB701D4D}" type="pres">
      <dgm:prSet presAssocID="{BE3C4488-AFBE-4B5F-9A90-EC9708E0C57D}" presName="textNode" presStyleLbl="node1" presStyleIdx="1" presStyleCnt="4">
        <dgm:presLayoutVars>
          <dgm:bulletEnabled val="1"/>
        </dgm:presLayoutVars>
      </dgm:prSet>
      <dgm:spPr/>
    </dgm:pt>
    <dgm:pt modelId="{B432469F-2311-4DFE-9736-FF717E540A15}" type="pres">
      <dgm:prSet presAssocID="{1A5D9BE2-E898-44D6-8920-00012249F97A}" presName="sibTrans" presStyleCnt="0"/>
      <dgm:spPr/>
    </dgm:pt>
    <dgm:pt modelId="{420D867D-86EC-48A7-B9E0-4939379F6BD2}" type="pres">
      <dgm:prSet presAssocID="{C6120979-1378-4D0A-8DFE-274B939A8F48}" presName="textNode" presStyleLbl="node1" presStyleIdx="2" presStyleCnt="4">
        <dgm:presLayoutVars>
          <dgm:bulletEnabled val="1"/>
        </dgm:presLayoutVars>
      </dgm:prSet>
      <dgm:spPr/>
    </dgm:pt>
    <dgm:pt modelId="{6AE94346-A4C5-4689-8DA1-FB7F14568080}" type="pres">
      <dgm:prSet presAssocID="{156F7369-5FC9-43A9-9C5E-4BF6721B8F14}" presName="sibTrans" presStyleCnt="0"/>
      <dgm:spPr/>
    </dgm:pt>
    <dgm:pt modelId="{4A94C880-FE20-4A3E-AD3D-FFA66A619FF8}" type="pres">
      <dgm:prSet presAssocID="{F55BD988-FBB9-4671-A18A-B99F1E743D2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F42840F-9CFE-4C62-97C6-10942B713356}" type="presOf" srcId="{7ACB3D8B-9BB4-421F-BBE8-5E500DBDBA74}" destId="{DE204FD9-1A89-484F-8CC5-1A1A3315CC57}" srcOrd="0" destOrd="0" presId="urn:microsoft.com/office/officeart/2005/8/layout/hProcess9"/>
    <dgm:cxn modelId="{2E05E734-6D3C-4911-9583-7CE2D26C6FAE}" type="presOf" srcId="{BE3C4488-AFBE-4B5F-9A90-EC9708E0C57D}" destId="{328A39F9-AFF4-4EB5-8DD0-9CEFEB701D4D}" srcOrd="0" destOrd="0" presId="urn:microsoft.com/office/officeart/2005/8/layout/hProcess9"/>
    <dgm:cxn modelId="{131E933D-0A4A-4C02-B437-B21E3947F8D8}" srcId="{7ACB3D8B-9BB4-421F-BBE8-5E500DBDBA74}" destId="{F55BD988-FBB9-4671-A18A-B99F1E743D24}" srcOrd="3" destOrd="0" parTransId="{780F6CA0-99F2-4F64-937E-C943E172F312}" sibTransId="{12DAE282-E6AA-4FB2-971B-55A1A24EC3C2}"/>
    <dgm:cxn modelId="{AF3DAA48-5FCC-4A22-A5B2-8A55F8A841E5}" type="presOf" srcId="{A30D77CD-4BD0-46AF-8E4F-7C6A65A53EE5}" destId="{0BCE335B-9BCF-48E7-8747-7EB1A9E85A82}" srcOrd="0" destOrd="0" presId="urn:microsoft.com/office/officeart/2005/8/layout/hProcess9"/>
    <dgm:cxn modelId="{D6BD1794-A0B5-4E13-80AD-2B5B60C865AE}" srcId="{7ACB3D8B-9BB4-421F-BBE8-5E500DBDBA74}" destId="{BE3C4488-AFBE-4B5F-9A90-EC9708E0C57D}" srcOrd="1" destOrd="0" parTransId="{F8C21EDB-511B-42E7-90A8-0D2FA124D988}" sibTransId="{1A5D9BE2-E898-44D6-8920-00012249F97A}"/>
    <dgm:cxn modelId="{0999C1BD-42C4-42A6-91D8-A8F26B8A08BF}" type="presOf" srcId="{F55BD988-FBB9-4671-A18A-B99F1E743D24}" destId="{4A94C880-FE20-4A3E-AD3D-FFA66A619FF8}" srcOrd="0" destOrd="0" presId="urn:microsoft.com/office/officeart/2005/8/layout/hProcess9"/>
    <dgm:cxn modelId="{E8F26AC4-9D4B-48B2-A1D1-BE65E21D7239}" srcId="{7ACB3D8B-9BB4-421F-BBE8-5E500DBDBA74}" destId="{C6120979-1378-4D0A-8DFE-274B939A8F48}" srcOrd="2" destOrd="0" parTransId="{26EB4116-1FB9-4483-853B-2FE6806CCE50}" sibTransId="{156F7369-5FC9-43A9-9C5E-4BF6721B8F14}"/>
    <dgm:cxn modelId="{413483CD-9005-47A4-AA92-C31AE0C0078F}" type="presOf" srcId="{C6120979-1378-4D0A-8DFE-274B939A8F48}" destId="{420D867D-86EC-48A7-B9E0-4939379F6BD2}" srcOrd="0" destOrd="0" presId="urn:microsoft.com/office/officeart/2005/8/layout/hProcess9"/>
    <dgm:cxn modelId="{845C8DE6-F58C-4986-9942-E0FF78C3B268}" srcId="{7ACB3D8B-9BB4-421F-BBE8-5E500DBDBA74}" destId="{A30D77CD-4BD0-46AF-8E4F-7C6A65A53EE5}" srcOrd="0" destOrd="0" parTransId="{265083DC-FCE9-4DA8-B3F6-98ECFD16594B}" sibTransId="{4958278E-C828-400C-9660-CEA5AA678326}"/>
    <dgm:cxn modelId="{630ACD91-C3C2-475C-A7E6-F54C198CF52D}" type="presParOf" srcId="{DE204FD9-1A89-484F-8CC5-1A1A3315CC57}" destId="{C3DFCF93-265C-4A34-BBB9-F9982DFBFE78}" srcOrd="0" destOrd="0" presId="urn:microsoft.com/office/officeart/2005/8/layout/hProcess9"/>
    <dgm:cxn modelId="{712C0121-74AD-441C-B0F3-52C40F13DC95}" type="presParOf" srcId="{DE204FD9-1A89-484F-8CC5-1A1A3315CC57}" destId="{61B15897-4F3C-4EDC-B93D-9402D184B8B2}" srcOrd="1" destOrd="0" presId="urn:microsoft.com/office/officeart/2005/8/layout/hProcess9"/>
    <dgm:cxn modelId="{0E2C7F82-3374-455A-A141-E22A25EEA723}" type="presParOf" srcId="{61B15897-4F3C-4EDC-B93D-9402D184B8B2}" destId="{0BCE335B-9BCF-48E7-8747-7EB1A9E85A82}" srcOrd="0" destOrd="0" presId="urn:microsoft.com/office/officeart/2005/8/layout/hProcess9"/>
    <dgm:cxn modelId="{F09A8F60-1E8B-4622-9D17-7E0BAF0F9D9E}" type="presParOf" srcId="{61B15897-4F3C-4EDC-B93D-9402D184B8B2}" destId="{E1A54353-923F-49C4-B5B4-6CBB27A075E7}" srcOrd="1" destOrd="0" presId="urn:microsoft.com/office/officeart/2005/8/layout/hProcess9"/>
    <dgm:cxn modelId="{FDEBFCC2-540C-4BC4-AC19-545834F4E4B4}" type="presParOf" srcId="{61B15897-4F3C-4EDC-B93D-9402D184B8B2}" destId="{328A39F9-AFF4-4EB5-8DD0-9CEFEB701D4D}" srcOrd="2" destOrd="0" presId="urn:microsoft.com/office/officeart/2005/8/layout/hProcess9"/>
    <dgm:cxn modelId="{5B9677CC-426B-44A0-9357-B75B0145C917}" type="presParOf" srcId="{61B15897-4F3C-4EDC-B93D-9402D184B8B2}" destId="{B432469F-2311-4DFE-9736-FF717E540A15}" srcOrd="3" destOrd="0" presId="urn:microsoft.com/office/officeart/2005/8/layout/hProcess9"/>
    <dgm:cxn modelId="{AACC9174-D59B-4391-A1D8-B665D3B4EBF3}" type="presParOf" srcId="{61B15897-4F3C-4EDC-B93D-9402D184B8B2}" destId="{420D867D-86EC-48A7-B9E0-4939379F6BD2}" srcOrd="4" destOrd="0" presId="urn:microsoft.com/office/officeart/2005/8/layout/hProcess9"/>
    <dgm:cxn modelId="{ED507833-61E9-447E-BEDB-D6318A1340C9}" type="presParOf" srcId="{61B15897-4F3C-4EDC-B93D-9402D184B8B2}" destId="{6AE94346-A4C5-4689-8DA1-FB7F14568080}" srcOrd="5" destOrd="0" presId="urn:microsoft.com/office/officeart/2005/8/layout/hProcess9"/>
    <dgm:cxn modelId="{13CBBFDF-D299-49F3-A2EB-CA8F4A55573D}" type="presParOf" srcId="{61B15897-4F3C-4EDC-B93D-9402D184B8B2}" destId="{4A94C880-FE20-4A3E-AD3D-FFA66A619FF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71FD08-B08E-4C48-B493-C5E3A9BA2B4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59118C-9227-4F27-BDCD-2BB5F1EB39AD}">
      <dgm:prSet custT="1"/>
      <dgm:spPr/>
      <dgm:t>
        <a:bodyPr/>
        <a:lstStyle/>
        <a:p>
          <a:r>
            <a:rPr lang="en-US" sz="1800"/>
            <a:t>Program ini merupakan instrumen kebijakan dalam bentuk skema pendanaan.</a:t>
          </a:r>
        </a:p>
      </dgm:t>
    </dgm:pt>
    <dgm:pt modelId="{2606EB1E-1287-4C52-97C0-4A2B14BD3A37}" type="parTrans" cxnId="{D7CADF79-20A2-4640-B2E4-1348A75DC390}">
      <dgm:prSet/>
      <dgm:spPr/>
      <dgm:t>
        <a:bodyPr/>
        <a:lstStyle/>
        <a:p>
          <a:endParaRPr lang="en-US" sz="1800"/>
        </a:p>
      </dgm:t>
    </dgm:pt>
    <dgm:pt modelId="{F4C7F74B-9515-48D1-A0A3-3C19DBFF2B30}" type="sibTrans" cxnId="{D7CADF79-20A2-4640-B2E4-1348A75DC390}">
      <dgm:prSet/>
      <dgm:spPr/>
      <dgm:t>
        <a:bodyPr/>
        <a:lstStyle/>
        <a:p>
          <a:endParaRPr lang="en-US" sz="1800"/>
        </a:p>
      </dgm:t>
    </dgm:pt>
    <dgm:pt modelId="{F8AA2491-E547-4B79-861A-F92E6763C9C3}">
      <dgm:prSet custT="1"/>
      <dgm:spPr/>
      <dgm:t>
        <a:bodyPr/>
        <a:lstStyle/>
        <a:p>
          <a:r>
            <a:rPr lang="en-US" sz="1800"/>
            <a:t>Memfasilitasi grup riset atau pusat studi/penelitian untuk mempersiapkan hasil riset menuju inkubasi guna mencetak start-up company (perusahaan pemula) berbasis teknologi. </a:t>
          </a:r>
        </a:p>
      </dgm:t>
    </dgm:pt>
    <dgm:pt modelId="{823E419A-90A9-4AE4-BDF5-94467E32C231}" type="parTrans" cxnId="{B028970D-ABFD-4712-B786-B424FC7BF957}">
      <dgm:prSet/>
      <dgm:spPr/>
      <dgm:t>
        <a:bodyPr/>
        <a:lstStyle/>
        <a:p>
          <a:endParaRPr lang="en-US" sz="1800"/>
        </a:p>
      </dgm:t>
    </dgm:pt>
    <dgm:pt modelId="{77A3F6D5-D1A4-45C5-8754-EB0AB7DC447D}" type="sibTrans" cxnId="{B028970D-ABFD-4712-B786-B424FC7BF957}">
      <dgm:prSet/>
      <dgm:spPr/>
      <dgm:t>
        <a:bodyPr/>
        <a:lstStyle/>
        <a:p>
          <a:endParaRPr lang="en-US" sz="1800"/>
        </a:p>
      </dgm:t>
    </dgm:pt>
    <dgm:pt modelId="{2606127E-F234-4761-BFF5-E579BC117327}">
      <dgm:prSet custT="1"/>
      <dgm:spPr/>
      <dgm:t>
        <a:bodyPr/>
        <a:lstStyle/>
        <a:p>
          <a:r>
            <a:rPr lang="en-US" sz="1800"/>
            <a:t>Program Pengembangan Inovasi UNS bersifat monotahun (masa pembiayaan satu tahun) dengan besar anggaran maksimum Rp. 100.000.000,-.</a:t>
          </a:r>
        </a:p>
      </dgm:t>
    </dgm:pt>
    <dgm:pt modelId="{51EEFE4C-D5F8-45BF-A0B4-95BF6BA6D113}" type="parTrans" cxnId="{ADF42677-A1A4-442D-9C89-F1C58DF06879}">
      <dgm:prSet/>
      <dgm:spPr/>
      <dgm:t>
        <a:bodyPr/>
        <a:lstStyle/>
        <a:p>
          <a:endParaRPr lang="en-US" sz="1800"/>
        </a:p>
      </dgm:t>
    </dgm:pt>
    <dgm:pt modelId="{0B58CE27-32DF-4B3A-91A3-E7842897507F}" type="sibTrans" cxnId="{ADF42677-A1A4-442D-9C89-F1C58DF06879}">
      <dgm:prSet/>
      <dgm:spPr/>
      <dgm:t>
        <a:bodyPr/>
        <a:lstStyle/>
        <a:p>
          <a:endParaRPr lang="en-US" sz="1800"/>
        </a:p>
      </dgm:t>
    </dgm:pt>
    <dgm:pt modelId="{ACB6A9C2-C9FB-4B78-922E-498F316447C5}" type="pres">
      <dgm:prSet presAssocID="{EC71FD08-B08E-4C48-B493-C5E3A9BA2B4C}" presName="Name0" presStyleCnt="0">
        <dgm:presLayoutVars>
          <dgm:dir/>
          <dgm:resizeHandles val="exact"/>
        </dgm:presLayoutVars>
      </dgm:prSet>
      <dgm:spPr/>
    </dgm:pt>
    <dgm:pt modelId="{784B48E9-102B-4EA6-8314-17D02358F953}" type="pres">
      <dgm:prSet presAssocID="{EC71FD08-B08E-4C48-B493-C5E3A9BA2B4C}" presName="arrow" presStyleLbl="bgShp" presStyleIdx="0" presStyleCnt="1"/>
      <dgm:spPr/>
    </dgm:pt>
    <dgm:pt modelId="{43EEA05C-2E34-40FC-B2B9-AEE0B134AF5E}" type="pres">
      <dgm:prSet presAssocID="{EC71FD08-B08E-4C48-B493-C5E3A9BA2B4C}" presName="points" presStyleCnt="0"/>
      <dgm:spPr/>
    </dgm:pt>
    <dgm:pt modelId="{62148775-A9B9-4C61-A9B2-074D83C0C8CB}" type="pres">
      <dgm:prSet presAssocID="{8E59118C-9227-4F27-BDCD-2BB5F1EB39AD}" presName="compositeA" presStyleCnt="0"/>
      <dgm:spPr/>
    </dgm:pt>
    <dgm:pt modelId="{DCAE8EC9-B5D5-43C7-8CA0-9E9067600E7C}" type="pres">
      <dgm:prSet presAssocID="{8E59118C-9227-4F27-BDCD-2BB5F1EB39AD}" presName="textA" presStyleLbl="revTx" presStyleIdx="0" presStyleCnt="3">
        <dgm:presLayoutVars>
          <dgm:bulletEnabled val="1"/>
        </dgm:presLayoutVars>
      </dgm:prSet>
      <dgm:spPr/>
    </dgm:pt>
    <dgm:pt modelId="{7BF41922-DB9D-46DA-A1DA-8C7EA485F6FD}" type="pres">
      <dgm:prSet presAssocID="{8E59118C-9227-4F27-BDCD-2BB5F1EB39AD}" presName="circleA" presStyleLbl="node1" presStyleIdx="0" presStyleCnt="3"/>
      <dgm:spPr/>
    </dgm:pt>
    <dgm:pt modelId="{4C4C0B42-06DB-4F61-90F9-FDBF6BB08E61}" type="pres">
      <dgm:prSet presAssocID="{8E59118C-9227-4F27-BDCD-2BB5F1EB39AD}" presName="spaceA" presStyleCnt="0"/>
      <dgm:spPr/>
    </dgm:pt>
    <dgm:pt modelId="{461801DF-085A-4464-BE84-D72AC71BA3BA}" type="pres">
      <dgm:prSet presAssocID="{F4C7F74B-9515-48D1-A0A3-3C19DBFF2B30}" presName="space" presStyleCnt="0"/>
      <dgm:spPr/>
    </dgm:pt>
    <dgm:pt modelId="{F0A9A409-096D-4976-91D2-AA6888A3824F}" type="pres">
      <dgm:prSet presAssocID="{F8AA2491-E547-4B79-861A-F92E6763C9C3}" presName="compositeB" presStyleCnt="0"/>
      <dgm:spPr/>
    </dgm:pt>
    <dgm:pt modelId="{6A5014BE-C2B3-4E0E-AEA9-50E0898781BF}" type="pres">
      <dgm:prSet presAssocID="{F8AA2491-E547-4B79-861A-F92E6763C9C3}" presName="textB" presStyleLbl="revTx" presStyleIdx="1" presStyleCnt="3">
        <dgm:presLayoutVars>
          <dgm:bulletEnabled val="1"/>
        </dgm:presLayoutVars>
      </dgm:prSet>
      <dgm:spPr/>
    </dgm:pt>
    <dgm:pt modelId="{364E39B2-C890-4811-BCF2-F60C68D90154}" type="pres">
      <dgm:prSet presAssocID="{F8AA2491-E547-4B79-861A-F92E6763C9C3}" presName="circleB" presStyleLbl="node1" presStyleIdx="1" presStyleCnt="3"/>
      <dgm:spPr/>
    </dgm:pt>
    <dgm:pt modelId="{A2E34278-8F42-4F26-8612-80AA2643033B}" type="pres">
      <dgm:prSet presAssocID="{F8AA2491-E547-4B79-861A-F92E6763C9C3}" presName="spaceB" presStyleCnt="0"/>
      <dgm:spPr/>
    </dgm:pt>
    <dgm:pt modelId="{AFA8F530-B2F8-462A-A716-AAE7161A891D}" type="pres">
      <dgm:prSet presAssocID="{77A3F6D5-D1A4-45C5-8754-EB0AB7DC447D}" presName="space" presStyleCnt="0"/>
      <dgm:spPr/>
    </dgm:pt>
    <dgm:pt modelId="{553E5418-324B-44DF-AE86-BA003A5C888F}" type="pres">
      <dgm:prSet presAssocID="{2606127E-F234-4761-BFF5-E579BC117327}" presName="compositeA" presStyleCnt="0"/>
      <dgm:spPr/>
    </dgm:pt>
    <dgm:pt modelId="{3E4ABE7E-11BC-4610-B8BC-F1E6B60F4DAA}" type="pres">
      <dgm:prSet presAssocID="{2606127E-F234-4761-BFF5-E579BC117327}" presName="textA" presStyleLbl="revTx" presStyleIdx="2" presStyleCnt="3">
        <dgm:presLayoutVars>
          <dgm:bulletEnabled val="1"/>
        </dgm:presLayoutVars>
      </dgm:prSet>
      <dgm:spPr/>
    </dgm:pt>
    <dgm:pt modelId="{896B4F22-C7F4-450F-A44F-735E57C5DC8D}" type="pres">
      <dgm:prSet presAssocID="{2606127E-F234-4761-BFF5-E579BC117327}" presName="circleA" presStyleLbl="node1" presStyleIdx="2" presStyleCnt="3"/>
      <dgm:spPr/>
    </dgm:pt>
    <dgm:pt modelId="{B0484D30-E12B-488D-9A77-D55090FA047A}" type="pres">
      <dgm:prSet presAssocID="{2606127E-F234-4761-BFF5-E579BC117327}" presName="spaceA" presStyleCnt="0"/>
      <dgm:spPr/>
    </dgm:pt>
  </dgm:ptLst>
  <dgm:cxnLst>
    <dgm:cxn modelId="{B028970D-ABFD-4712-B786-B424FC7BF957}" srcId="{EC71FD08-B08E-4C48-B493-C5E3A9BA2B4C}" destId="{F8AA2491-E547-4B79-861A-F92E6763C9C3}" srcOrd="1" destOrd="0" parTransId="{823E419A-90A9-4AE4-BDF5-94467E32C231}" sibTransId="{77A3F6D5-D1A4-45C5-8754-EB0AB7DC447D}"/>
    <dgm:cxn modelId="{4DE1903D-5AD5-4389-B184-9D1E587AE015}" type="presOf" srcId="{8E59118C-9227-4F27-BDCD-2BB5F1EB39AD}" destId="{DCAE8EC9-B5D5-43C7-8CA0-9E9067600E7C}" srcOrd="0" destOrd="0" presId="urn:microsoft.com/office/officeart/2005/8/layout/hProcess11"/>
    <dgm:cxn modelId="{10107A64-7837-432C-835C-D0B7ADAFC97A}" type="presOf" srcId="{EC71FD08-B08E-4C48-B493-C5E3A9BA2B4C}" destId="{ACB6A9C2-C9FB-4B78-922E-498F316447C5}" srcOrd="0" destOrd="0" presId="urn:microsoft.com/office/officeart/2005/8/layout/hProcess11"/>
    <dgm:cxn modelId="{D99D9F69-E99F-418C-9468-B41A1FDD593F}" type="presOf" srcId="{2606127E-F234-4761-BFF5-E579BC117327}" destId="{3E4ABE7E-11BC-4610-B8BC-F1E6B60F4DAA}" srcOrd="0" destOrd="0" presId="urn:microsoft.com/office/officeart/2005/8/layout/hProcess11"/>
    <dgm:cxn modelId="{ADF42677-A1A4-442D-9C89-F1C58DF06879}" srcId="{EC71FD08-B08E-4C48-B493-C5E3A9BA2B4C}" destId="{2606127E-F234-4761-BFF5-E579BC117327}" srcOrd="2" destOrd="0" parTransId="{51EEFE4C-D5F8-45BF-A0B4-95BF6BA6D113}" sibTransId="{0B58CE27-32DF-4B3A-91A3-E7842897507F}"/>
    <dgm:cxn modelId="{D7CADF79-20A2-4640-B2E4-1348A75DC390}" srcId="{EC71FD08-B08E-4C48-B493-C5E3A9BA2B4C}" destId="{8E59118C-9227-4F27-BDCD-2BB5F1EB39AD}" srcOrd="0" destOrd="0" parTransId="{2606EB1E-1287-4C52-97C0-4A2B14BD3A37}" sibTransId="{F4C7F74B-9515-48D1-A0A3-3C19DBFF2B30}"/>
    <dgm:cxn modelId="{79488596-BCE3-47E9-9E5E-F3681816E464}" type="presOf" srcId="{F8AA2491-E547-4B79-861A-F92E6763C9C3}" destId="{6A5014BE-C2B3-4E0E-AEA9-50E0898781BF}" srcOrd="0" destOrd="0" presId="urn:microsoft.com/office/officeart/2005/8/layout/hProcess11"/>
    <dgm:cxn modelId="{B2168102-A5AE-4BF7-B3A8-8DCC82F18C8D}" type="presParOf" srcId="{ACB6A9C2-C9FB-4B78-922E-498F316447C5}" destId="{784B48E9-102B-4EA6-8314-17D02358F953}" srcOrd="0" destOrd="0" presId="urn:microsoft.com/office/officeart/2005/8/layout/hProcess11"/>
    <dgm:cxn modelId="{30E6C340-54E3-4B16-972D-194AF4FB019C}" type="presParOf" srcId="{ACB6A9C2-C9FB-4B78-922E-498F316447C5}" destId="{43EEA05C-2E34-40FC-B2B9-AEE0B134AF5E}" srcOrd="1" destOrd="0" presId="urn:microsoft.com/office/officeart/2005/8/layout/hProcess11"/>
    <dgm:cxn modelId="{71162EA2-C496-4B24-A3FB-3A78B9348DB4}" type="presParOf" srcId="{43EEA05C-2E34-40FC-B2B9-AEE0B134AF5E}" destId="{62148775-A9B9-4C61-A9B2-074D83C0C8CB}" srcOrd="0" destOrd="0" presId="urn:microsoft.com/office/officeart/2005/8/layout/hProcess11"/>
    <dgm:cxn modelId="{19FED692-FBA2-49C1-8AD8-66043A7E12E3}" type="presParOf" srcId="{62148775-A9B9-4C61-A9B2-074D83C0C8CB}" destId="{DCAE8EC9-B5D5-43C7-8CA0-9E9067600E7C}" srcOrd="0" destOrd="0" presId="urn:microsoft.com/office/officeart/2005/8/layout/hProcess11"/>
    <dgm:cxn modelId="{2A3C00DD-8528-4654-A7A8-E2D22F5503D4}" type="presParOf" srcId="{62148775-A9B9-4C61-A9B2-074D83C0C8CB}" destId="{7BF41922-DB9D-46DA-A1DA-8C7EA485F6FD}" srcOrd="1" destOrd="0" presId="urn:microsoft.com/office/officeart/2005/8/layout/hProcess11"/>
    <dgm:cxn modelId="{074B6D24-48CC-414C-8BF5-36F2D5EDE03C}" type="presParOf" srcId="{62148775-A9B9-4C61-A9B2-074D83C0C8CB}" destId="{4C4C0B42-06DB-4F61-90F9-FDBF6BB08E61}" srcOrd="2" destOrd="0" presId="urn:microsoft.com/office/officeart/2005/8/layout/hProcess11"/>
    <dgm:cxn modelId="{4C06C513-6E83-4EBD-9A6D-04B2B9C1E160}" type="presParOf" srcId="{43EEA05C-2E34-40FC-B2B9-AEE0B134AF5E}" destId="{461801DF-085A-4464-BE84-D72AC71BA3BA}" srcOrd="1" destOrd="0" presId="urn:microsoft.com/office/officeart/2005/8/layout/hProcess11"/>
    <dgm:cxn modelId="{00304FE0-969C-4A64-A24D-04B155C51A6F}" type="presParOf" srcId="{43EEA05C-2E34-40FC-B2B9-AEE0B134AF5E}" destId="{F0A9A409-096D-4976-91D2-AA6888A3824F}" srcOrd="2" destOrd="0" presId="urn:microsoft.com/office/officeart/2005/8/layout/hProcess11"/>
    <dgm:cxn modelId="{CE9E8D28-24E0-4408-9396-7A29FD1F090C}" type="presParOf" srcId="{F0A9A409-096D-4976-91D2-AA6888A3824F}" destId="{6A5014BE-C2B3-4E0E-AEA9-50E0898781BF}" srcOrd="0" destOrd="0" presId="urn:microsoft.com/office/officeart/2005/8/layout/hProcess11"/>
    <dgm:cxn modelId="{51A44070-5D65-4F71-93C4-E48FA099E9D8}" type="presParOf" srcId="{F0A9A409-096D-4976-91D2-AA6888A3824F}" destId="{364E39B2-C890-4811-BCF2-F60C68D90154}" srcOrd="1" destOrd="0" presId="urn:microsoft.com/office/officeart/2005/8/layout/hProcess11"/>
    <dgm:cxn modelId="{DF109E99-C060-4CC3-A4FF-327177056180}" type="presParOf" srcId="{F0A9A409-096D-4976-91D2-AA6888A3824F}" destId="{A2E34278-8F42-4F26-8612-80AA2643033B}" srcOrd="2" destOrd="0" presId="urn:microsoft.com/office/officeart/2005/8/layout/hProcess11"/>
    <dgm:cxn modelId="{DB6D3E1A-8B56-42A7-BA53-E90231E09F2D}" type="presParOf" srcId="{43EEA05C-2E34-40FC-B2B9-AEE0B134AF5E}" destId="{AFA8F530-B2F8-462A-A716-AAE7161A891D}" srcOrd="3" destOrd="0" presId="urn:microsoft.com/office/officeart/2005/8/layout/hProcess11"/>
    <dgm:cxn modelId="{4AE71859-6C04-4C15-A01C-2FAE50CAEFFE}" type="presParOf" srcId="{43EEA05C-2E34-40FC-B2B9-AEE0B134AF5E}" destId="{553E5418-324B-44DF-AE86-BA003A5C888F}" srcOrd="4" destOrd="0" presId="urn:microsoft.com/office/officeart/2005/8/layout/hProcess11"/>
    <dgm:cxn modelId="{6C30C706-D7B9-4905-B31F-7ECB7DF55019}" type="presParOf" srcId="{553E5418-324B-44DF-AE86-BA003A5C888F}" destId="{3E4ABE7E-11BC-4610-B8BC-F1E6B60F4DAA}" srcOrd="0" destOrd="0" presId="urn:microsoft.com/office/officeart/2005/8/layout/hProcess11"/>
    <dgm:cxn modelId="{60A7EB35-8840-4B45-988B-83129B291E8E}" type="presParOf" srcId="{553E5418-324B-44DF-AE86-BA003A5C888F}" destId="{896B4F22-C7F4-450F-A44F-735E57C5DC8D}" srcOrd="1" destOrd="0" presId="urn:microsoft.com/office/officeart/2005/8/layout/hProcess11"/>
    <dgm:cxn modelId="{B381CE4F-0EFA-44E8-8225-B7788115BFD4}" type="presParOf" srcId="{553E5418-324B-44DF-AE86-BA003A5C888F}" destId="{B0484D30-E12B-488D-9A77-D55090FA047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642E71-575E-4BCC-83B1-1B3419555D8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602D4C8-AF16-4A30-A30F-8E86F9CD8591}">
      <dgm:prSet/>
      <dgm:spPr/>
      <dgm:t>
        <a:bodyPr/>
        <a:lstStyle/>
        <a:p>
          <a:r>
            <a:rPr lang="en-US" dirty="0" err="1"/>
            <a:t>Mendorong</a:t>
          </a:r>
          <a:r>
            <a:rPr lang="en-US" dirty="0"/>
            <a:t> </a:t>
          </a:r>
          <a:r>
            <a:rPr lang="en-US" dirty="0" err="1"/>
            <a:t>hilirisasi</a:t>
          </a:r>
          <a:r>
            <a:rPr lang="en-US" dirty="0"/>
            <a:t> </a:t>
          </a:r>
          <a:r>
            <a:rPr lang="en-US" dirty="0" err="1"/>
            <a:t>hasil</a:t>
          </a:r>
          <a:r>
            <a:rPr lang="en-US" dirty="0"/>
            <a:t> </a:t>
          </a:r>
          <a:r>
            <a:rPr lang="en-US" dirty="0" err="1"/>
            <a:t>penelitian</a:t>
          </a:r>
          <a:r>
            <a:rPr lang="en-US" dirty="0"/>
            <a:t> dan </a:t>
          </a:r>
          <a:r>
            <a:rPr lang="en-US" dirty="0" err="1"/>
            <a:t>pengabdian</a:t>
          </a:r>
          <a:r>
            <a:rPr lang="en-US" dirty="0"/>
            <a:t> pada </a:t>
          </a:r>
          <a:r>
            <a:rPr lang="en-US" dirty="0" err="1"/>
            <a:t>masyarakat</a:t>
          </a:r>
          <a:r>
            <a:rPr lang="en-US" dirty="0"/>
            <a:t> </a:t>
          </a:r>
          <a:r>
            <a:rPr lang="en-US" dirty="0" err="1"/>
            <a:t>berupa</a:t>
          </a:r>
          <a:r>
            <a:rPr lang="en-US" dirty="0"/>
            <a:t> </a:t>
          </a:r>
          <a:r>
            <a:rPr lang="en-US" dirty="0" err="1"/>
            <a:t>produk</a:t>
          </a:r>
          <a:r>
            <a:rPr lang="en-US" dirty="0"/>
            <a:t> </a:t>
          </a:r>
          <a:r>
            <a:rPr lang="en-US" dirty="0" err="1"/>
            <a:t>teknologi</a:t>
          </a:r>
          <a:r>
            <a:rPr lang="en-US" dirty="0"/>
            <a:t>, seni dan </a:t>
          </a:r>
          <a:r>
            <a:rPr lang="en-US" dirty="0" err="1"/>
            <a:t>budaya</a:t>
          </a:r>
          <a:r>
            <a:rPr lang="en-US" dirty="0"/>
            <a:t> </a:t>
          </a:r>
          <a:r>
            <a:rPr lang="en-US" dirty="0" err="1"/>
            <a:t>dicirikan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TKT 7-9.</a:t>
          </a:r>
        </a:p>
      </dgm:t>
    </dgm:pt>
    <dgm:pt modelId="{EC0708FE-82E0-476F-9C68-EDC455BB85AE}" type="parTrans" cxnId="{8B696BF4-9563-4FAF-A23E-04521D2E2D98}">
      <dgm:prSet/>
      <dgm:spPr/>
      <dgm:t>
        <a:bodyPr/>
        <a:lstStyle/>
        <a:p>
          <a:endParaRPr lang="en-US"/>
        </a:p>
      </dgm:t>
    </dgm:pt>
    <dgm:pt modelId="{2F41FD5A-D633-4DFA-A906-ABFCAEC9C5B1}" type="sibTrans" cxnId="{8B696BF4-9563-4FAF-A23E-04521D2E2D98}">
      <dgm:prSet/>
      <dgm:spPr/>
      <dgm:t>
        <a:bodyPr/>
        <a:lstStyle/>
        <a:p>
          <a:endParaRPr lang="en-US"/>
        </a:p>
      </dgm:t>
    </dgm:pt>
    <dgm:pt modelId="{C853C95E-B811-408D-B6A8-34BD46293983}">
      <dgm:prSet/>
      <dgm:spPr/>
      <dgm:t>
        <a:bodyPr/>
        <a:lstStyle/>
        <a:p>
          <a:r>
            <a:rPr lang="en-US"/>
            <a:t>Mendorong komersialisasi hasil penelitian dan pengembangan (litbang) dari peneliti dan pengabdi UNS.</a:t>
          </a:r>
        </a:p>
      </dgm:t>
    </dgm:pt>
    <dgm:pt modelId="{A71A3A76-350B-4394-854D-DC9E5870BAC2}" type="parTrans" cxnId="{04995A09-555F-4741-BB7A-94DCD8740130}">
      <dgm:prSet/>
      <dgm:spPr/>
      <dgm:t>
        <a:bodyPr/>
        <a:lstStyle/>
        <a:p>
          <a:endParaRPr lang="en-US"/>
        </a:p>
      </dgm:t>
    </dgm:pt>
    <dgm:pt modelId="{B54949E6-2841-4AB1-880A-FD7453F2BC89}" type="sibTrans" cxnId="{04995A09-555F-4741-BB7A-94DCD8740130}">
      <dgm:prSet/>
      <dgm:spPr/>
      <dgm:t>
        <a:bodyPr/>
        <a:lstStyle/>
        <a:p>
          <a:endParaRPr lang="en-US"/>
        </a:p>
      </dgm:t>
    </dgm:pt>
    <dgm:pt modelId="{DD11D997-2917-4075-88AD-AA9672B3981E}">
      <dgm:prSet/>
      <dgm:spPr/>
      <dgm:t>
        <a:bodyPr/>
        <a:lstStyle/>
        <a:p>
          <a:r>
            <a:rPr lang="en-US"/>
            <a:t>Mendorong tumbuhnya industri/perusahaan pemula berbasis teknologi melalui persiapan proses inkubasi.</a:t>
          </a:r>
        </a:p>
      </dgm:t>
    </dgm:pt>
    <dgm:pt modelId="{70AD71E3-5EE7-4CE5-BF4A-F033799201BF}" type="parTrans" cxnId="{0B98CEC5-CBA5-44B8-96BE-1F3FF98250F7}">
      <dgm:prSet/>
      <dgm:spPr/>
      <dgm:t>
        <a:bodyPr/>
        <a:lstStyle/>
        <a:p>
          <a:endParaRPr lang="en-US"/>
        </a:p>
      </dgm:t>
    </dgm:pt>
    <dgm:pt modelId="{B65190E6-12D6-40DD-98D9-F8EA292D4B27}" type="sibTrans" cxnId="{0B98CEC5-CBA5-44B8-96BE-1F3FF98250F7}">
      <dgm:prSet/>
      <dgm:spPr/>
      <dgm:t>
        <a:bodyPr/>
        <a:lstStyle/>
        <a:p>
          <a:endParaRPr lang="en-US"/>
        </a:p>
      </dgm:t>
    </dgm:pt>
    <dgm:pt modelId="{69B8FC09-F555-438A-BC87-850E7530D953}">
      <dgm:prSet/>
      <dgm:spPr/>
      <dgm:t>
        <a:bodyPr/>
        <a:lstStyle/>
        <a:p>
          <a:r>
            <a:rPr lang="en-US"/>
            <a:t>Membantu pengembangan dan pembinaan usaha baru dalam skala usaha kecil menengah.</a:t>
          </a:r>
        </a:p>
      </dgm:t>
    </dgm:pt>
    <dgm:pt modelId="{6D8BC50E-59D2-4561-A922-ACE6E9C36B1B}" type="parTrans" cxnId="{9E5B05EF-1636-42DB-8B8A-AA59C7B67D7C}">
      <dgm:prSet/>
      <dgm:spPr/>
      <dgm:t>
        <a:bodyPr/>
        <a:lstStyle/>
        <a:p>
          <a:endParaRPr lang="en-US"/>
        </a:p>
      </dgm:t>
    </dgm:pt>
    <dgm:pt modelId="{FF204CAC-8AC0-4A97-8479-03AB0D7A26A1}" type="sibTrans" cxnId="{9E5B05EF-1636-42DB-8B8A-AA59C7B67D7C}">
      <dgm:prSet/>
      <dgm:spPr/>
      <dgm:t>
        <a:bodyPr/>
        <a:lstStyle/>
        <a:p>
          <a:endParaRPr lang="en-US"/>
        </a:p>
      </dgm:t>
    </dgm:pt>
    <dgm:pt modelId="{9FA70335-1EBE-4572-82F6-F735557967B0}">
      <dgm:prSet/>
      <dgm:spPr/>
      <dgm:t>
        <a:bodyPr/>
        <a:lstStyle/>
        <a:p>
          <a:r>
            <a:rPr lang="en-US"/>
            <a:t>Membangun kemitraan Academic, Business, Government, and Community (ABGC)</a:t>
          </a:r>
        </a:p>
      </dgm:t>
    </dgm:pt>
    <dgm:pt modelId="{B86EF68A-1A61-4361-9AC7-699133E79AF7}" type="parTrans" cxnId="{ACFEEA06-C5BB-4D3E-A16B-2299CD1839C3}">
      <dgm:prSet/>
      <dgm:spPr/>
      <dgm:t>
        <a:bodyPr/>
        <a:lstStyle/>
        <a:p>
          <a:endParaRPr lang="en-US"/>
        </a:p>
      </dgm:t>
    </dgm:pt>
    <dgm:pt modelId="{2A57638E-9D4D-4434-9A5D-F99060506869}" type="sibTrans" cxnId="{ACFEEA06-C5BB-4D3E-A16B-2299CD1839C3}">
      <dgm:prSet/>
      <dgm:spPr/>
      <dgm:t>
        <a:bodyPr/>
        <a:lstStyle/>
        <a:p>
          <a:endParaRPr lang="en-US"/>
        </a:p>
      </dgm:t>
    </dgm:pt>
    <dgm:pt modelId="{804F4C6F-DE55-4C60-B3AE-851C096BD089}" type="pres">
      <dgm:prSet presAssocID="{47642E71-575E-4BCC-83B1-1B3419555D83}" presName="diagram" presStyleCnt="0">
        <dgm:presLayoutVars>
          <dgm:dir/>
          <dgm:resizeHandles val="exact"/>
        </dgm:presLayoutVars>
      </dgm:prSet>
      <dgm:spPr/>
    </dgm:pt>
    <dgm:pt modelId="{163B0B1F-8334-46B7-88C1-D3DC5DDF7D56}" type="pres">
      <dgm:prSet presAssocID="{7602D4C8-AF16-4A30-A30F-8E86F9CD8591}" presName="node" presStyleLbl="node1" presStyleIdx="0" presStyleCnt="5">
        <dgm:presLayoutVars>
          <dgm:bulletEnabled val="1"/>
        </dgm:presLayoutVars>
      </dgm:prSet>
      <dgm:spPr/>
    </dgm:pt>
    <dgm:pt modelId="{EC9A4B48-03FD-4608-BACF-F7E8D4190C8A}" type="pres">
      <dgm:prSet presAssocID="{2F41FD5A-D633-4DFA-A906-ABFCAEC9C5B1}" presName="sibTrans" presStyleCnt="0"/>
      <dgm:spPr/>
    </dgm:pt>
    <dgm:pt modelId="{40EF3C61-01BA-4F55-82BA-F7661E7A0F45}" type="pres">
      <dgm:prSet presAssocID="{C853C95E-B811-408D-B6A8-34BD46293983}" presName="node" presStyleLbl="node1" presStyleIdx="1" presStyleCnt="5">
        <dgm:presLayoutVars>
          <dgm:bulletEnabled val="1"/>
        </dgm:presLayoutVars>
      </dgm:prSet>
      <dgm:spPr/>
    </dgm:pt>
    <dgm:pt modelId="{CA16C376-7F4B-4F81-AA8D-4BA4E036F3F6}" type="pres">
      <dgm:prSet presAssocID="{B54949E6-2841-4AB1-880A-FD7453F2BC89}" presName="sibTrans" presStyleCnt="0"/>
      <dgm:spPr/>
    </dgm:pt>
    <dgm:pt modelId="{040BE5CC-6BCD-4F79-BA5F-9796240A7815}" type="pres">
      <dgm:prSet presAssocID="{DD11D997-2917-4075-88AD-AA9672B3981E}" presName="node" presStyleLbl="node1" presStyleIdx="2" presStyleCnt="5">
        <dgm:presLayoutVars>
          <dgm:bulletEnabled val="1"/>
        </dgm:presLayoutVars>
      </dgm:prSet>
      <dgm:spPr/>
    </dgm:pt>
    <dgm:pt modelId="{F8DF5C2E-4C8E-407A-BCDD-590FCB11241D}" type="pres">
      <dgm:prSet presAssocID="{B65190E6-12D6-40DD-98D9-F8EA292D4B27}" presName="sibTrans" presStyleCnt="0"/>
      <dgm:spPr/>
    </dgm:pt>
    <dgm:pt modelId="{724FF5A7-542D-40D5-A84F-520FBB6AB49D}" type="pres">
      <dgm:prSet presAssocID="{69B8FC09-F555-438A-BC87-850E7530D953}" presName="node" presStyleLbl="node1" presStyleIdx="3" presStyleCnt="5">
        <dgm:presLayoutVars>
          <dgm:bulletEnabled val="1"/>
        </dgm:presLayoutVars>
      </dgm:prSet>
      <dgm:spPr/>
    </dgm:pt>
    <dgm:pt modelId="{25232498-AF24-43D3-B816-E67A6E84968E}" type="pres">
      <dgm:prSet presAssocID="{FF204CAC-8AC0-4A97-8479-03AB0D7A26A1}" presName="sibTrans" presStyleCnt="0"/>
      <dgm:spPr/>
    </dgm:pt>
    <dgm:pt modelId="{77C28820-2FB2-46A0-912B-C30583616BF2}" type="pres">
      <dgm:prSet presAssocID="{9FA70335-1EBE-4572-82F6-F735557967B0}" presName="node" presStyleLbl="node1" presStyleIdx="4" presStyleCnt="5">
        <dgm:presLayoutVars>
          <dgm:bulletEnabled val="1"/>
        </dgm:presLayoutVars>
      </dgm:prSet>
      <dgm:spPr/>
    </dgm:pt>
  </dgm:ptLst>
  <dgm:cxnLst>
    <dgm:cxn modelId="{1C6CA905-5EAF-46C6-85A1-45B2D5CFD2FB}" type="presOf" srcId="{47642E71-575E-4BCC-83B1-1B3419555D83}" destId="{804F4C6F-DE55-4C60-B3AE-851C096BD089}" srcOrd="0" destOrd="0" presId="urn:microsoft.com/office/officeart/2005/8/layout/default"/>
    <dgm:cxn modelId="{ACFEEA06-C5BB-4D3E-A16B-2299CD1839C3}" srcId="{47642E71-575E-4BCC-83B1-1B3419555D83}" destId="{9FA70335-1EBE-4572-82F6-F735557967B0}" srcOrd="4" destOrd="0" parTransId="{B86EF68A-1A61-4361-9AC7-699133E79AF7}" sibTransId="{2A57638E-9D4D-4434-9A5D-F99060506869}"/>
    <dgm:cxn modelId="{04995A09-555F-4741-BB7A-94DCD8740130}" srcId="{47642E71-575E-4BCC-83B1-1B3419555D83}" destId="{C853C95E-B811-408D-B6A8-34BD46293983}" srcOrd="1" destOrd="0" parTransId="{A71A3A76-350B-4394-854D-DC9E5870BAC2}" sibTransId="{B54949E6-2841-4AB1-880A-FD7453F2BC89}"/>
    <dgm:cxn modelId="{C1428856-8D8C-4E6A-BEC0-7606017C773C}" type="presOf" srcId="{DD11D997-2917-4075-88AD-AA9672B3981E}" destId="{040BE5CC-6BCD-4F79-BA5F-9796240A7815}" srcOrd="0" destOrd="0" presId="urn:microsoft.com/office/officeart/2005/8/layout/default"/>
    <dgm:cxn modelId="{99C6AF8D-FB40-4020-BD95-2DB151BA256B}" type="presOf" srcId="{7602D4C8-AF16-4A30-A30F-8E86F9CD8591}" destId="{163B0B1F-8334-46B7-88C1-D3DC5DDF7D56}" srcOrd="0" destOrd="0" presId="urn:microsoft.com/office/officeart/2005/8/layout/default"/>
    <dgm:cxn modelId="{0B98CEC5-CBA5-44B8-96BE-1F3FF98250F7}" srcId="{47642E71-575E-4BCC-83B1-1B3419555D83}" destId="{DD11D997-2917-4075-88AD-AA9672B3981E}" srcOrd="2" destOrd="0" parTransId="{70AD71E3-5EE7-4CE5-BF4A-F033799201BF}" sibTransId="{B65190E6-12D6-40DD-98D9-F8EA292D4B27}"/>
    <dgm:cxn modelId="{269DE7D9-7CE1-4DB6-8D98-D654BAF02316}" type="presOf" srcId="{69B8FC09-F555-438A-BC87-850E7530D953}" destId="{724FF5A7-542D-40D5-A84F-520FBB6AB49D}" srcOrd="0" destOrd="0" presId="urn:microsoft.com/office/officeart/2005/8/layout/default"/>
    <dgm:cxn modelId="{9E5B05EF-1636-42DB-8B8A-AA59C7B67D7C}" srcId="{47642E71-575E-4BCC-83B1-1B3419555D83}" destId="{69B8FC09-F555-438A-BC87-850E7530D953}" srcOrd="3" destOrd="0" parTransId="{6D8BC50E-59D2-4561-A922-ACE6E9C36B1B}" sibTransId="{FF204CAC-8AC0-4A97-8479-03AB0D7A26A1}"/>
    <dgm:cxn modelId="{F9EA57F0-5EB2-48D7-ACBD-4FD04F07D967}" type="presOf" srcId="{9FA70335-1EBE-4572-82F6-F735557967B0}" destId="{77C28820-2FB2-46A0-912B-C30583616BF2}" srcOrd="0" destOrd="0" presId="urn:microsoft.com/office/officeart/2005/8/layout/default"/>
    <dgm:cxn modelId="{8B696BF4-9563-4FAF-A23E-04521D2E2D98}" srcId="{47642E71-575E-4BCC-83B1-1B3419555D83}" destId="{7602D4C8-AF16-4A30-A30F-8E86F9CD8591}" srcOrd="0" destOrd="0" parTransId="{EC0708FE-82E0-476F-9C68-EDC455BB85AE}" sibTransId="{2F41FD5A-D633-4DFA-A906-ABFCAEC9C5B1}"/>
    <dgm:cxn modelId="{7C87ADF9-21AA-43C4-9548-4EC4198ED289}" type="presOf" srcId="{C853C95E-B811-408D-B6A8-34BD46293983}" destId="{40EF3C61-01BA-4F55-82BA-F7661E7A0F45}" srcOrd="0" destOrd="0" presId="urn:microsoft.com/office/officeart/2005/8/layout/default"/>
    <dgm:cxn modelId="{AE217F2C-1B42-49AE-AB4B-6198F9488981}" type="presParOf" srcId="{804F4C6F-DE55-4C60-B3AE-851C096BD089}" destId="{163B0B1F-8334-46B7-88C1-D3DC5DDF7D56}" srcOrd="0" destOrd="0" presId="urn:microsoft.com/office/officeart/2005/8/layout/default"/>
    <dgm:cxn modelId="{8B8C1104-FBE0-4E98-9AFA-C9E55A30B8E5}" type="presParOf" srcId="{804F4C6F-DE55-4C60-B3AE-851C096BD089}" destId="{EC9A4B48-03FD-4608-BACF-F7E8D4190C8A}" srcOrd="1" destOrd="0" presId="urn:microsoft.com/office/officeart/2005/8/layout/default"/>
    <dgm:cxn modelId="{A901E1C2-3CFD-496C-9F99-159F09BC558F}" type="presParOf" srcId="{804F4C6F-DE55-4C60-B3AE-851C096BD089}" destId="{40EF3C61-01BA-4F55-82BA-F7661E7A0F45}" srcOrd="2" destOrd="0" presId="urn:microsoft.com/office/officeart/2005/8/layout/default"/>
    <dgm:cxn modelId="{BC5EFBC7-13BB-4173-A6D9-6DCBAD573699}" type="presParOf" srcId="{804F4C6F-DE55-4C60-B3AE-851C096BD089}" destId="{CA16C376-7F4B-4F81-AA8D-4BA4E036F3F6}" srcOrd="3" destOrd="0" presId="urn:microsoft.com/office/officeart/2005/8/layout/default"/>
    <dgm:cxn modelId="{4E660ED7-65D0-41C6-96DC-D2CE6AEEE8F6}" type="presParOf" srcId="{804F4C6F-DE55-4C60-B3AE-851C096BD089}" destId="{040BE5CC-6BCD-4F79-BA5F-9796240A7815}" srcOrd="4" destOrd="0" presId="urn:microsoft.com/office/officeart/2005/8/layout/default"/>
    <dgm:cxn modelId="{ECD0872A-A1E9-4DC1-98C4-433CB52C389B}" type="presParOf" srcId="{804F4C6F-DE55-4C60-B3AE-851C096BD089}" destId="{F8DF5C2E-4C8E-407A-BCDD-590FCB11241D}" srcOrd="5" destOrd="0" presId="urn:microsoft.com/office/officeart/2005/8/layout/default"/>
    <dgm:cxn modelId="{A1EED581-9F1E-4B14-A18B-8EFA3DE12CF9}" type="presParOf" srcId="{804F4C6F-DE55-4C60-B3AE-851C096BD089}" destId="{724FF5A7-542D-40D5-A84F-520FBB6AB49D}" srcOrd="6" destOrd="0" presId="urn:microsoft.com/office/officeart/2005/8/layout/default"/>
    <dgm:cxn modelId="{BF3554F9-78A4-4379-AC7F-1D0FA0F3AE34}" type="presParOf" srcId="{804F4C6F-DE55-4C60-B3AE-851C096BD089}" destId="{25232498-AF24-43D3-B816-E67A6E84968E}" srcOrd="7" destOrd="0" presId="urn:microsoft.com/office/officeart/2005/8/layout/default"/>
    <dgm:cxn modelId="{2C70B9BE-C1A2-485E-816C-AB60DDA4E694}" type="presParOf" srcId="{804F4C6F-DE55-4C60-B3AE-851C096BD089}" destId="{77C28820-2FB2-46A0-912B-C30583616B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77797-EA02-4CFD-BF64-638A0527A4DB}">
      <dsp:nvSpPr>
        <dsp:cNvPr id="0" name=""/>
        <dsp:cNvSpPr/>
      </dsp:nvSpPr>
      <dsp:spPr>
        <a:xfrm>
          <a:off x="862034" y="0"/>
          <a:ext cx="9769725" cy="481655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4648A-70DB-43F9-A31B-BC1523D686EB}">
      <dsp:nvSpPr>
        <dsp:cNvPr id="0" name=""/>
        <dsp:cNvSpPr/>
      </dsp:nvSpPr>
      <dsp:spPr>
        <a:xfrm>
          <a:off x="3367" y="1444965"/>
          <a:ext cx="2027128" cy="19266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BASIC RESEARCH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Idea/ Invention stage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University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Government </a:t>
          </a:r>
        </a:p>
      </dsp:txBody>
      <dsp:txXfrm>
        <a:off x="97417" y="1539015"/>
        <a:ext cx="1839028" cy="1738520"/>
      </dsp:txXfrm>
    </dsp:sp>
    <dsp:sp modelId="{99DDC14B-6CC4-4E3C-9A67-1CDAF262D94F}">
      <dsp:nvSpPr>
        <dsp:cNvPr id="0" name=""/>
        <dsp:cNvSpPr/>
      </dsp:nvSpPr>
      <dsp:spPr>
        <a:xfrm>
          <a:off x="2368350" y="1444965"/>
          <a:ext cx="2027128" cy="1926620"/>
        </a:xfrm>
        <a:prstGeom prst="roundRect">
          <a:avLst/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APPLIED RESEARCH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Economic Potential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Technological feasibility</a:t>
          </a:r>
        </a:p>
      </dsp:txBody>
      <dsp:txXfrm>
        <a:off x="2462400" y="1539015"/>
        <a:ext cx="1839028" cy="1738520"/>
      </dsp:txXfrm>
    </dsp:sp>
    <dsp:sp modelId="{B2A2F577-5600-4729-BD20-DA847EB55B3C}">
      <dsp:nvSpPr>
        <dsp:cNvPr id="0" name=""/>
        <dsp:cNvSpPr/>
      </dsp:nvSpPr>
      <dsp:spPr>
        <a:xfrm>
          <a:off x="4733333" y="1444965"/>
          <a:ext cx="2027128" cy="1926620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DEVELOPMENT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Prototype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Commercial production</a:t>
          </a:r>
        </a:p>
      </dsp:txBody>
      <dsp:txXfrm>
        <a:off x="4827383" y="1539015"/>
        <a:ext cx="1839028" cy="1738520"/>
      </dsp:txXfrm>
    </dsp:sp>
    <dsp:sp modelId="{FAB4311E-8ACF-46C8-B81E-BA18AE0F8647}">
      <dsp:nvSpPr>
        <dsp:cNvPr id="0" name=""/>
        <dsp:cNvSpPr/>
      </dsp:nvSpPr>
      <dsp:spPr>
        <a:xfrm>
          <a:off x="7098316" y="1444965"/>
          <a:ext cx="2027128" cy="1926620"/>
        </a:xfrm>
        <a:prstGeom prst="roundRect">
          <a:avLst/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COMMERCIAL PRODUCT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/>
            <a:t>Innovation stage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/>
            <a:t>Full scale production</a:t>
          </a:r>
        </a:p>
      </dsp:txBody>
      <dsp:txXfrm>
        <a:off x="7192366" y="1539015"/>
        <a:ext cx="1839028" cy="1738520"/>
      </dsp:txXfrm>
    </dsp:sp>
    <dsp:sp modelId="{B1644746-E1E5-4510-9920-DC81B7FEAA59}">
      <dsp:nvSpPr>
        <dsp:cNvPr id="0" name=""/>
        <dsp:cNvSpPr/>
      </dsp:nvSpPr>
      <dsp:spPr>
        <a:xfrm>
          <a:off x="9463299" y="1444965"/>
          <a:ext cx="2027128" cy="192662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DIFFUSION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Spread ideas through firm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Imitation and adoption by others</a:t>
          </a:r>
        </a:p>
      </dsp:txBody>
      <dsp:txXfrm>
        <a:off x="9557349" y="1539015"/>
        <a:ext cx="1839028" cy="173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DFCF93-265C-4A34-BBB9-F9982DFBFE78}">
      <dsp:nvSpPr>
        <dsp:cNvPr id="0" name=""/>
        <dsp:cNvSpPr/>
      </dsp:nvSpPr>
      <dsp:spPr>
        <a:xfrm>
          <a:off x="871603" y="0"/>
          <a:ext cx="9878178" cy="4500747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CE335B-9BCF-48E7-8747-7EB1A9E85A82}">
      <dsp:nvSpPr>
        <dsp:cNvPr id="0" name=""/>
        <dsp:cNvSpPr/>
      </dsp:nvSpPr>
      <dsp:spPr>
        <a:xfrm>
          <a:off x="4114" y="1350224"/>
          <a:ext cx="2617720" cy="18002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PENELITIAN DASAR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TKT 1 – 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Publikasi</a:t>
          </a:r>
          <a:r>
            <a:rPr lang="en-US" sz="2000" kern="1200" dirty="0"/>
            <a:t> </a:t>
          </a:r>
          <a:r>
            <a:rPr lang="en-US" sz="2000" kern="1200" dirty="0" err="1"/>
            <a:t>ilmiah</a:t>
          </a:r>
          <a:r>
            <a:rPr lang="en-US" sz="2000" kern="1200" dirty="0"/>
            <a:t> &amp; Feasibility Study</a:t>
          </a:r>
        </a:p>
      </dsp:txBody>
      <dsp:txXfrm>
        <a:off x="91997" y="1438107"/>
        <a:ext cx="2441954" cy="1624532"/>
      </dsp:txXfrm>
    </dsp:sp>
    <dsp:sp modelId="{328A39F9-AFF4-4EB5-8DD0-9CEFEB701D4D}">
      <dsp:nvSpPr>
        <dsp:cNvPr id="0" name=""/>
        <dsp:cNvSpPr/>
      </dsp:nvSpPr>
      <dsp:spPr>
        <a:xfrm>
          <a:off x="3002593" y="1350224"/>
          <a:ext cx="2617720" cy="180029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PENELITIAN TERAPAN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TKT 4 – 6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Feasibility Study &amp; Paten &amp; </a:t>
          </a:r>
          <a:r>
            <a:rPr lang="en-US" sz="1900" kern="1200" dirty="0" err="1"/>
            <a:t>Hak</a:t>
          </a:r>
          <a:r>
            <a:rPr lang="en-US" sz="1900" kern="1200" dirty="0"/>
            <a:t> </a:t>
          </a:r>
          <a:r>
            <a:rPr lang="en-US" sz="1900" kern="1200" dirty="0" err="1"/>
            <a:t>Cipta</a:t>
          </a:r>
          <a:r>
            <a:rPr lang="en-US" sz="1900" kern="1200" dirty="0"/>
            <a:t> &amp; Prototype &amp; Hasil Uji Coba </a:t>
          </a:r>
          <a:r>
            <a:rPr lang="en-US" sz="1900" kern="1200" dirty="0" err="1"/>
            <a:t>Produk</a:t>
          </a:r>
          <a:endParaRPr lang="en-US" sz="1900" kern="1200" dirty="0"/>
        </a:p>
      </dsp:txBody>
      <dsp:txXfrm>
        <a:off x="3090476" y="1438107"/>
        <a:ext cx="2441954" cy="1624532"/>
      </dsp:txXfrm>
    </dsp:sp>
    <dsp:sp modelId="{420D867D-86EC-48A7-B9E0-4939379F6BD2}">
      <dsp:nvSpPr>
        <dsp:cNvPr id="0" name=""/>
        <dsp:cNvSpPr/>
      </dsp:nvSpPr>
      <dsp:spPr>
        <a:xfrm>
          <a:off x="6001072" y="1350224"/>
          <a:ext cx="2617720" cy="180029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PENELITIAN PENGEMBANGAN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TKT 7 – 9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Feasibility Study, &amp; KI </a:t>
          </a:r>
          <a:r>
            <a:rPr lang="en-US" sz="1900" kern="1200" dirty="0" err="1"/>
            <a:t>Laik</a:t>
          </a:r>
          <a:r>
            <a:rPr lang="en-US" sz="1900" kern="1200" dirty="0"/>
            <a:t> </a:t>
          </a:r>
          <a:r>
            <a:rPr lang="en-US" sz="1900" kern="1200" dirty="0" err="1"/>
            <a:t>Industri</a:t>
          </a:r>
          <a:r>
            <a:rPr lang="en-US" sz="1900" kern="1200" dirty="0"/>
            <a:t> &amp; Business Plan</a:t>
          </a:r>
        </a:p>
      </dsp:txBody>
      <dsp:txXfrm>
        <a:off x="6088955" y="1438107"/>
        <a:ext cx="2441954" cy="1624532"/>
      </dsp:txXfrm>
    </dsp:sp>
    <dsp:sp modelId="{4A94C880-FE20-4A3E-AD3D-FFA66A619FF8}">
      <dsp:nvSpPr>
        <dsp:cNvPr id="0" name=""/>
        <dsp:cNvSpPr/>
      </dsp:nvSpPr>
      <dsp:spPr>
        <a:xfrm>
          <a:off x="8999551" y="1350224"/>
          <a:ext cx="2617720" cy="18002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AKSELERASI INOVASI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Pusat </a:t>
          </a:r>
          <a:r>
            <a:rPr lang="en-US" sz="2000" b="1" kern="1200" dirty="0" err="1"/>
            <a:t>Unggulan</a:t>
          </a:r>
          <a:r>
            <a:rPr lang="en-US" sz="2000" b="1" kern="1200" dirty="0"/>
            <a:t> IPTEK &amp; UNS Innovation Hub</a:t>
          </a:r>
        </a:p>
      </dsp:txBody>
      <dsp:txXfrm>
        <a:off x="9087434" y="1438107"/>
        <a:ext cx="2441954" cy="16245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B48E9-102B-4EA6-8314-17D02358F953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E8EC9-B5D5-43C7-8CA0-9E9067600E7C}">
      <dsp:nvSpPr>
        <dsp:cNvPr id="0" name=""/>
        <dsp:cNvSpPr/>
      </dsp:nvSpPr>
      <dsp:spPr>
        <a:xfrm>
          <a:off x="4621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Program ini merupakan instrumen kebijakan dalam bentuk skema pendanaan.</a:t>
          </a:r>
        </a:p>
      </dsp:txBody>
      <dsp:txXfrm>
        <a:off x="4621" y="0"/>
        <a:ext cx="3049934" cy="1740535"/>
      </dsp:txXfrm>
    </dsp:sp>
    <dsp:sp modelId="{7BF41922-DB9D-46DA-A1DA-8C7EA485F6FD}">
      <dsp:nvSpPr>
        <dsp:cNvPr id="0" name=""/>
        <dsp:cNvSpPr/>
      </dsp:nvSpPr>
      <dsp:spPr>
        <a:xfrm>
          <a:off x="131202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014BE-C2B3-4E0E-AEA9-50E0898781BF}">
      <dsp:nvSpPr>
        <dsp:cNvPr id="0" name=""/>
        <dsp:cNvSpPr/>
      </dsp:nvSpPr>
      <dsp:spPr>
        <a:xfrm>
          <a:off x="3207052" y="2610802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Memfasilitasi grup riset atau pusat studi/penelitian untuk mempersiapkan hasil riset menuju inkubasi guna mencetak start-up company (perusahaan pemula) berbasis teknologi. </a:t>
          </a:r>
        </a:p>
      </dsp:txBody>
      <dsp:txXfrm>
        <a:off x="3207052" y="2610802"/>
        <a:ext cx="3049934" cy="1740535"/>
      </dsp:txXfrm>
    </dsp:sp>
    <dsp:sp modelId="{364E39B2-C890-4811-BCF2-F60C68D90154}">
      <dsp:nvSpPr>
        <dsp:cNvPr id="0" name=""/>
        <dsp:cNvSpPr/>
      </dsp:nvSpPr>
      <dsp:spPr>
        <a:xfrm>
          <a:off x="451445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ABE7E-11BC-4610-B8BC-F1E6B60F4DAA}">
      <dsp:nvSpPr>
        <dsp:cNvPr id="0" name=""/>
        <dsp:cNvSpPr/>
      </dsp:nvSpPr>
      <dsp:spPr>
        <a:xfrm>
          <a:off x="6409484" y="0"/>
          <a:ext cx="3049934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Program Pengembangan Inovasi UNS bersifat monotahun (masa pembiayaan satu tahun) dengan besar anggaran maksimum Rp. 100.000.000,-.</a:t>
          </a:r>
        </a:p>
      </dsp:txBody>
      <dsp:txXfrm>
        <a:off x="6409484" y="0"/>
        <a:ext cx="3049934" cy="1740535"/>
      </dsp:txXfrm>
    </dsp:sp>
    <dsp:sp modelId="{896B4F22-C7F4-450F-A44F-735E57C5DC8D}">
      <dsp:nvSpPr>
        <dsp:cNvPr id="0" name=""/>
        <dsp:cNvSpPr/>
      </dsp:nvSpPr>
      <dsp:spPr>
        <a:xfrm>
          <a:off x="771688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B0B1F-8334-46B7-88C1-D3DC5DDF7D5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Mendorong</a:t>
          </a:r>
          <a:r>
            <a:rPr lang="en-US" sz="2100" kern="1200" dirty="0"/>
            <a:t> </a:t>
          </a:r>
          <a:r>
            <a:rPr lang="en-US" sz="2100" kern="1200" dirty="0" err="1"/>
            <a:t>hilirisasi</a:t>
          </a:r>
          <a:r>
            <a:rPr lang="en-US" sz="2100" kern="1200" dirty="0"/>
            <a:t> </a:t>
          </a:r>
          <a:r>
            <a:rPr lang="en-US" sz="2100" kern="1200" dirty="0" err="1"/>
            <a:t>hasil</a:t>
          </a:r>
          <a:r>
            <a:rPr lang="en-US" sz="2100" kern="1200" dirty="0"/>
            <a:t> </a:t>
          </a:r>
          <a:r>
            <a:rPr lang="en-US" sz="2100" kern="1200" dirty="0" err="1"/>
            <a:t>penelitian</a:t>
          </a:r>
          <a:r>
            <a:rPr lang="en-US" sz="2100" kern="1200" dirty="0"/>
            <a:t> dan </a:t>
          </a:r>
          <a:r>
            <a:rPr lang="en-US" sz="2100" kern="1200" dirty="0" err="1"/>
            <a:t>pengabdian</a:t>
          </a:r>
          <a:r>
            <a:rPr lang="en-US" sz="2100" kern="1200" dirty="0"/>
            <a:t> pada </a:t>
          </a:r>
          <a:r>
            <a:rPr lang="en-US" sz="2100" kern="1200" dirty="0" err="1"/>
            <a:t>masyarakat</a:t>
          </a:r>
          <a:r>
            <a:rPr lang="en-US" sz="2100" kern="1200" dirty="0"/>
            <a:t> </a:t>
          </a:r>
          <a:r>
            <a:rPr lang="en-US" sz="2100" kern="1200" dirty="0" err="1"/>
            <a:t>berupa</a:t>
          </a:r>
          <a:r>
            <a:rPr lang="en-US" sz="2100" kern="1200" dirty="0"/>
            <a:t> </a:t>
          </a:r>
          <a:r>
            <a:rPr lang="en-US" sz="2100" kern="1200" dirty="0" err="1"/>
            <a:t>produk</a:t>
          </a:r>
          <a:r>
            <a:rPr lang="en-US" sz="2100" kern="1200" dirty="0"/>
            <a:t> </a:t>
          </a:r>
          <a:r>
            <a:rPr lang="en-US" sz="2100" kern="1200" dirty="0" err="1"/>
            <a:t>teknologi</a:t>
          </a:r>
          <a:r>
            <a:rPr lang="en-US" sz="2100" kern="1200" dirty="0"/>
            <a:t>, seni dan </a:t>
          </a:r>
          <a:r>
            <a:rPr lang="en-US" sz="2100" kern="1200" dirty="0" err="1"/>
            <a:t>budaya</a:t>
          </a:r>
          <a:r>
            <a:rPr lang="en-US" sz="2100" kern="1200" dirty="0"/>
            <a:t> </a:t>
          </a:r>
          <a:r>
            <a:rPr lang="en-US" sz="2100" kern="1200" dirty="0" err="1"/>
            <a:t>dicirikan</a:t>
          </a:r>
          <a:r>
            <a:rPr lang="en-US" sz="2100" kern="1200" dirty="0"/>
            <a:t> </a:t>
          </a:r>
          <a:r>
            <a:rPr lang="en-US" sz="2100" kern="1200" dirty="0" err="1"/>
            <a:t>dengan</a:t>
          </a:r>
          <a:r>
            <a:rPr lang="en-US" sz="2100" kern="1200" dirty="0"/>
            <a:t> TKT 7-9.</a:t>
          </a:r>
        </a:p>
      </dsp:txBody>
      <dsp:txXfrm>
        <a:off x="0" y="39687"/>
        <a:ext cx="3286125" cy="1971675"/>
      </dsp:txXfrm>
    </dsp:sp>
    <dsp:sp modelId="{40EF3C61-01BA-4F55-82BA-F7661E7A0F4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Mendorong komersialisasi hasil penelitian dan pengembangan (litbang) dari peneliti dan pengabdi UNS.</a:t>
          </a:r>
        </a:p>
      </dsp:txBody>
      <dsp:txXfrm>
        <a:off x="3614737" y="39687"/>
        <a:ext cx="3286125" cy="1971675"/>
      </dsp:txXfrm>
    </dsp:sp>
    <dsp:sp modelId="{040BE5CC-6BCD-4F79-BA5F-9796240A781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Mendorong tumbuhnya industri/perusahaan pemula berbasis teknologi melalui persiapan proses inkubasi.</a:t>
          </a:r>
        </a:p>
      </dsp:txBody>
      <dsp:txXfrm>
        <a:off x="7229475" y="39687"/>
        <a:ext cx="3286125" cy="1971675"/>
      </dsp:txXfrm>
    </dsp:sp>
    <dsp:sp modelId="{724FF5A7-542D-40D5-A84F-520FBB6AB49D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Membantu pengembangan dan pembinaan usaha baru dalam skala usaha kecil menengah.</a:t>
          </a:r>
        </a:p>
      </dsp:txBody>
      <dsp:txXfrm>
        <a:off x="1807368" y="2339975"/>
        <a:ext cx="3286125" cy="1971675"/>
      </dsp:txXfrm>
    </dsp:sp>
    <dsp:sp modelId="{77C28820-2FB2-46A0-912B-C30583616BF2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Membangun kemitraan Academic, Business, Government, and Community (ABGC)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1EEA50-89A5-E34D-AAED-6290C15832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5483E-7C38-0E43-A0E1-A101A4FFE2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B2E46-2738-464B-B5A6-16F36CD28C75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E4C0B0-52CA-904E-B825-D9C9EFFB76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8EDA6-E354-2B43-8ECD-D445E92042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C7C30-8626-5E42-8E1E-B9FCEE451F8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593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9E5E9-2AAB-4538-8D6E-AD20DDD9FB72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90906-2F7E-490E-95C9-50643C1B3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9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E7A9A-2EE2-BF44-A704-5ED0D93ED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394B3-5571-E648-A562-4A9E0990C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59B51-2107-7D42-B7BF-1431467A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F96C9-5488-1F4D-B778-D7C86974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18103-A30B-8949-846A-141E6132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A0C60-7C0E-FC4A-A6FD-8584713A98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24746" cy="1322835"/>
          </a:xfrm>
          <a:prstGeom prst="rect">
            <a:avLst/>
          </a:prstGeom>
        </p:spPr>
      </p:pic>
      <p:pic>
        <p:nvPicPr>
          <p:cNvPr id="8" name="Picture 3" descr="E:\Desain\PPT UNS\Twibon edit.png">
            <a:extLst>
              <a:ext uri="{FF2B5EF4-FFF2-40B4-BE49-F238E27FC236}">
                <a16:creationId xmlns:a16="http://schemas.microsoft.com/office/drawing/2014/main" id="{6C0190A4-D05A-5B4B-831C-031BDD2A32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Desain\PPT UNS\Active.png">
            <a:extLst>
              <a:ext uri="{FF2B5EF4-FFF2-40B4-BE49-F238E27FC236}">
                <a16:creationId xmlns:a16="http://schemas.microsoft.com/office/drawing/2014/main" id="{E8B7EA32-236F-ED47-8919-D4362DB84F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Desain\PPT UNS\green campus edit.png">
            <a:extLst>
              <a:ext uri="{FF2B5EF4-FFF2-40B4-BE49-F238E27FC236}">
                <a16:creationId xmlns:a16="http://schemas.microsoft.com/office/drawing/2014/main" id="{A50A60BF-FEC5-3242-8BD2-749D0730BF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7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09517-73AB-404D-97BE-7D72FEF24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E2D13-06E3-2341-92F1-DA3ACE326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A2A3D-A44B-5649-B96E-CD7872A4A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A426E-C180-D343-A7BA-041C572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48CCA-1E69-6A48-A227-43C231214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262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5B92F-A9FB-3645-8BBE-0278B4779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61060-D856-9E41-83AA-0885BA3C2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9FF41-9F4F-144A-9907-DB5A86FD4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03090-B1F4-B94F-B130-CDC00CD6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46671-A61F-4541-B4EE-769143F56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943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610A4-15C0-E947-9ACD-13EF03C95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EDE65-6838-D94C-85AE-F95860D5D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F03C-A66D-9744-A874-71D16181D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E78F9-FA17-2C40-8142-731E909F2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ECA57-486C-4E4E-A369-FF0BCC9C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90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3015E-C2D3-3844-82C1-CE4CF0484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6CE73-A6FD-0F40-9C5C-452B7D1AF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83B91-185B-424C-9042-34258A57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D74A6-656D-444C-B6DA-8D0A9A11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089FB-105A-8B40-92E9-3598BD47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931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364E1-94CB-5942-99D3-8F3DA62FA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6F1A1-B2E0-7F43-B898-4C1D19739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EB73A-A622-814D-A5CC-AAD6B5CF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A5C01-64BF-374D-B672-EA8A9EBC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F35AE-D945-A34A-8B54-C96605CFB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014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FD9E-4F39-D848-B211-8B1B5B4B8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6ADD8-3B65-5747-9444-41E20C13E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69D62-5E14-9F4D-9358-88E83E9ABF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050E2-023C-9D43-9C3C-B2AE159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9FD12-DD6C-F34B-A9BB-0B14CD05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A3BC7-003B-DF4B-8DB0-E908142F2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30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BD41-87E9-1A46-9B45-A6416A4C2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2856E-AA0E-254B-A6C1-ED3642A83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8D8A6-167B-1843-AB38-7C2883CF8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884CA-55F2-7C43-A295-E2BEC26D0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1A42A-7957-D24A-90E4-4365E7C87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61A4A7-658E-F74B-A2CC-D1DBFDF2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2616DC-D4DA-2642-B2C2-B07E15C1B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CF2D98-B54F-5B45-8C26-CE44619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24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7A0D-2251-744F-A90D-58F8A3296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D9B9A-2F83-1243-82BB-B9C93D8C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B4FB2-9AEC-E546-9BAD-D43EE743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2D682-A4CF-A442-93CB-D6C53FDB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7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D555F0-F626-C046-BD57-67F4D1DE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244B1A-3D84-B34F-A68E-0D07E75B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D27B7-5039-074A-851B-05EFB0A9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83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5857-37DC-4042-B72C-CF14EB52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9BF1B-671B-E647-AB7E-8C1D171BF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3849F-5CA6-EA49-B144-DF87B36C5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942D3-9438-DA43-A91F-C8B66D56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BB3D0-E239-0C4E-BC76-AA444604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00D191-164F-6446-805D-01BEA6E9A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2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9E17-FFE4-D646-A6A6-9AE492C83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0895"/>
            <a:ext cx="10515600" cy="72979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34655-D5CF-7D48-AC51-FDCAA3356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1EFFD-C90C-3740-831C-B069374F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E735E-6659-A142-84EE-EAFAABE64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D7631-1618-264D-B79F-2074666D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DE3307-C102-9F4A-81C1-A11D57DB4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4780" cy="114645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6EDB1B-9BF1-2441-BBC3-362B9E0EBA4D}"/>
              </a:ext>
            </a:extLst>
          </p:cNvPr>
          <p:cNvSpPr/>
          <p:nvPr userDrawn="1"/>
        </p:nvSpPr>
        <p:spPr>
          <a:xfrm>
            <a:off x="2138766" y="0"/>
            <a:ext cx="10053234" cy="6199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137143-A7C7-0942-A819-9C4E76685E99}"/>
              </a:ext>
            </a:extLst>
          </p:cNvPr>
          <p:cNvSpPr/>
          <p:nvPr userDrawn="1"/>
        </p:nvSpPr>
        <p:spPr>
          <a:xfrm>
            <a:off x="2138766" y="526945"/>
            <a:ext cx="10053234" cy="1171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3" descr="E:\Desain\PPT UNS\Twibon edit.png">
            <a:extLst>
              <a:ext uri="{FF2B5EF4-FFF2-40B4-BE49-F238E27FC236}">
                <a16:creationId xmlns:a16="http://schemas.microsoft.com/office/drawing/2014/main" id="{CEF53C6E-403A-024D-BC32-8BE715CD6B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Desain\PPT UNS\Active.png">
            <a:extLst>
              <a:ext uri="{FF2B5EF4-FFF2-40B4-BE49-F238E27FC236}">
                <a16:creationId xmlns:a16="http://schemas.microsoft.com/office/drawing/2014/main" id="{B909A66B-EF20-D844-8D2A-F7B1D6F6D7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Desain\PPT UNS\green campus edit.png">
            <a:extLst>
              <a:ext uri="{FF2B5EF4-FFF2-40B4-BE49-F238E27FC236}">
                <a16:creationId xmlns:a16="http://schemas.microsoft.com/office/drawing/2014/main" id="{F92D9FAF-3276-4949-AACB-6008DB8C30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4D340-CCD6-E14F-B185-DBE153E6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9C3A3C-0896-9A4C-9906-573573DDD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A6A3C1-92D5-4743-9A09-B8D112D40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9B428-4C06-3749-A157-89D14597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A2CB8-6E38-114D-8B21-C1770CA9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F4D87-6F27-7542-A55D-99F1F51A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599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DF0E-D34C-DB4F-88AE-12D86289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7C581-6506-174C-99C5-B6608BE7A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C463-3860-0347-AE08-FDB18DB64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964C3-04F8-6F44-9B16-AC2E640D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00C0E-ACCC-5C4F-8945-84E96C75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670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5EC5A-C2BE-A043-9BBA-932A4D46B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DFB394-8C2B-194D-A8DC-D8CD6F27B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3C49C-4598-5346-8FDC-4B8E5072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B249E-540C-C84E-BFDC-2627EBE7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970F-B243-0845-91DA-0DA2FBB8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5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FAFB1-91AF-EE41-A286-A988CA4C4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2057A-5591-C74F-A8D7-8A01C6CEA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22DBF-9615-0E4D-AC17-9D065CD4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7F292-769F-9C43-BBA6-4B8096BAE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717FF-63B7-B74C-BEA8-8E414A0D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627CE6-BC9A-B54C-BC98-0F33CE026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4780" cy="1146457"/>
          </a:xfrm>
          <a:prstGeom prst="rect">
            <a:avLst/>
          </a:prstGeom>
        </p:spPr>
      </p:pic>
      <p:pic>
        <p:nvPicPr>
          <p:cNvPr id="8" name="Picture 3" descr="E:\Desain\PPT UNS\Twibon edit.png">
            <a:extLst>
              <a:ext uri="{FF2B5EF4-FFF2-40B4-BE49-F238E27FC236}">
                <a16:creationId xmlns:a16="http://schemas.microsoft.com/office/drawing/2014/main" id="{CF908937-25E0-0E49-B8B8-1BC5C8811E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808" y="6447214"/>
            <a:ext cx="695838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Desain\PPT UNS\Active.png">
            <a:extLst>
              <a:ext uri="{FF2B5EF4-FFF2-40B4-BE49-F238E27FC236}">
                <a16:creationId xmlns:a16="http://schemas.microsoft.com/office/drawing/2014/main" id="{27AD8040-B961-7449-8E50-92895DF7F0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57" y="6097986"/>
            <a:ext cx="1933200" cy="6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Desain\PPT UNS\green campus edit.png">
            <a:extLst>
              <a:ext uri="{FF2B5EF4-FFF2-40B4-BE49-F238E27FC236}">
                <a16:creationId xmlns:a16="http://schemas.microsoft.com/office/drawing/2014/main" id="{52031E34-64B3-2443-842A-F347E82EB8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416" y="5407359"/>
            <a:ext cx="1931987" cy="14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E8C9-A478-3642-8EA8-0FDF6874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92FE5-4FF9-A14A-A59F-BC22BB24A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26686-6D67-B744-B06A-3C26378BA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63D8A-4E32-D94F-9E5F-F6D12A25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6026C-E1D7-E04C-85B3-C921D3FA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3815F7-9E74-A449-96D2-D3EE6616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99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75051-C94C-1241-BE73-40B4B871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A4CBF-FB78-C944-A290-8A3497C76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642019-6823-F647-BA3D-FF86FBE35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5617B-4A03-7745-8609-634D89490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62939C-B492-2349-925A-64B1A7816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F0E267-FF51-1444-BE21-16EF51C2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42D092-5FD5-5C4F-B5FA-7BAE46D4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87502-D548-1448-AC2D-06CAFB3B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39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36F3-914C-0247-9495-353D8E32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6FAF1-37AC-244E-A373-07065FE95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810E14-177E-414A-962E-A719224F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4DC51-3B4D-2741-9787-79D16FB8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5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572983-537B-A046-BFA9-7B3F3430A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AF9ED-C2DB-AD48-8504-EDF44398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7E28B-2960-FC4C-8D36-F1BEF387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62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2301-1A0B-7646-A688-32D3A03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1B2F9-7D95-904C-9AD7-76DC41FEC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5DF7F-0931-234B-AA92-8E8F7F469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70930D-D733-FD4C-9A6A-7CBF8211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57EAA-1242-F945-AC91-CF48A4CCC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291A3-7B9E-9C42-9943-D588123C0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09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3911-3B7A-CB49-B07D-C4F112E2C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B394A9-01AA-E446-B3B2-4741C95B0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46A6F-7918-2949-8700-9E12392D7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20410-11E8-D247-B339-5F7B39F1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5D4ECE-537A-034E-B1AB-E1058C1A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7F8B2-245E-8240-97F6-9048FEC1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21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8BD7D-9303-7F4D-BE6A-910C05E7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D8292-87B6-C14F-AB14-B5891FD55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84A9B-2C58-974A-893C-04E43689C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419B-A7D0-7341-AAB6-030209A0519B}" type="datetimeFigureOut">
              <a:rPr lang="en-GB" smtClean="0"/>
              <a:t>14/02/2023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A1F52-A27F-AC4A-9D07-C5571F1DC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B5F7-ACA4-C043-8F41-7237C7BC2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A2A1-1089-5849-9E71-B5567A33796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67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14F90-9A0E-1440-A1E3-A3302F9B1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9F08F-3D8B-3642-91DB-145F82322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32D0D-476E-0340-BCA1-FBC0FDAA2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60704-6E26-B646-BF6D-FAC18FF2432B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20987-FF0E-3347-B27C-458EB964D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32EA6-EDBA-E146-9AB6-78907E289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283BF-330A-8348-BB04-AD690F24A5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25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trimulyaningsih@staff.uns.ac.id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atabank.worldbank.org/reports.aspx?source=World-Development-Indicato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0425-6F14-4F45-9F50-3D1E77890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451" y="1226455"/>
            <a:ext cx="9144000" cy="1510566"/>
          </a:xfrm>
        </p:spPr>
        <p:txBody>
          <a:bodyPr>
            <a:noAutofit/>
          </a:bodyPr>
          <a:lstStyle/>
          <a:p>
            <a:r>
              <a:rPr lang="en-US" sz="4500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AKSELERASI INOVASI PERGURUAN TINGGI UNTUK MENGUATKAN INDUSTRI NASIONAL</a:t>
            </a:r>
            <a:endParaRPr lang="en-GB" sz="4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77D76-4B03-5448-9C5E-7650AA284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70512"/>
            <a:ext cx="9144000" cy="2792867"/>
          </a:xfrm>
        </p:spPr>
        <p:txBody>
          <a:bodyPr>
            <a:no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Tri Mulyaningsih SE, </a:t>
            </a:r>
            <a:r>
              <a:rPr lang="en-US" dirty="0" err="1">
                <a:latin typeface="Arial Narrow" panose="020B0606020202030204" pitchFamily="34" charset="0"/>
              </a:rPr>
              <a:t>M.Si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>
                <a:latin typeface="Arial Narrow" panose="020B0606020202030204" pitchFamily="34" charset="0"/>
              </a:rPr>
              <a:t>Ph.D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Forum Group Discussion </a:t>
            </a:r>
          </a:p>
          <a:p>
            <a:r>
              <a:rPr lang="en-US" dirty="0">
                <a:latin typeface="Arial Narrow" panose="020B0606020202030204" pitchFamily="34" charset="0"/>
              </a:rPr>
              <a:t>Business Gathering </a:t>
            </a:r>
            <a:r>
              <a:rPr lang="en-US" dirty="0" err="1">
                <a:latin typeface="Arial Narrow" panose="020B0606020202030204" pitchFamily="34" charset="0"/>
              </a:rPr>
              <a:t>bersama</a:t>
            </a:r>
            <a:r>
              <a:rPr lang="en-US" dirty="0">
                <a:latin typeface="Arial Narrow" panose="020B0606020202030204" pitchFamily="34" charset="0"/>
              </a:rPr>
              <a:t> Regulator dan </a:t>
            </a:r>
            <a:r>
              <a:rPr lang="en-US" dirty="0" err="1">
                <a:latin typeface="Arial Narrow" panose="020B0606020202030204" pitchFamily="34" charset="0"/>
              </a:rPr>
              <a:t>Industri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 err="1">
                <a:latin typeface="Arial Narrow" panose="020B0606020202030204" pitchFamily="34" charset="0"/>
              </a:rPr>
              <a:t>Fakultas</a:t>
            </a:r>
            <a:r>
              <a:rPr lang="en-US" dirty="0">
                <a:latin typeface="Arial Narrow" panose="020B0606020202030204" pitchFamily="34" charset="0"/>
              </a:rPr>
              <a:t> Ekonomi dan </a:t>
            </a:r>
            <a:r>
              <a:rPr lang="en-US" dirty="0" err="1">
                <a:latin typeface="Arial Narrow" panose="020B0606020202030204" pitchFamily="34" charset="0"/>
              </a:rPr>
              <a:t>Bisnis</a:t>
            </a:r>
            <a:r>
              <a:rPr lang="en-US" dirty="0">
                <a:latin typeface="Arial Narrow" panose="020B0606020202030204" pitchFamily="34" charset="0"/>
              </a:rPr>
              <a:t>, Universitas </a:t>
            </a:r>
            <a:r>
              <a:rPr lang="en-US" dirty="0" err="1">
                <a:latin typeface="Arial Narrow" panose="020B0606020202030204" pitchFamily="34" charset="0"/>
              </a:rPr>
              <a:t>Sebelas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Maret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Rabu, 15 </a:t>
            </a:r>
            <a:r>
              <a:rPr lang="en-US" dirty="0" err="1">
                <a:latin typeface="Arial Narrow" panose="020B0606020202030204" pitchFamily="34" charset="0"/>
              </a:rPr>
              <a:t>Februari</a:t>
            </a:r>
            <a:r>
              <a:rPr lang="en-US" dirty="0">
                <a:latin typeface="Arial Narrow" panose="020B0606020202030204" pitchFamily="34" charset="0"/>
              </a:rPr>
              <a:t> 2023</a:t>
            </a:r>
            <a:endParaRPr lang="en-GB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21890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4D3D-7884-6C2B-1B97-B3DAB031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PROSES INOVASI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5D8AA3-F4B5-633C-8591-84B2A88671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292422"/>
              </p:ext>
            </p:extLst>
          </p:nvPr>
        </p:nvGraphicFramePr>
        <p:xfrm>
          <a:off x="276447" y="1371601"/>
          <a:ext cx="11493795" cy="48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2F0C56-342C-674A-C5AE-C2CAEB4325F9}"/>
              </a:ext>
            </a:extLst>
          </p:cNvPr>
          <p:cNvSpPr txBox="1">
            <a:spLocks/>
          </p:cNvSpPr>
          <p:nvPr/>
        </p:nvSpPr>
        <p:spPr>
          <a:xfrm>
            <a:off x="1858928" y="5486399"/>
            <a:ext cx="5520067" cy="701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err="1"/>
              <a:t>Sumber</a:t>
            </a:r>
            <a:r>
              <a:rPr lang="en-US" sz="1800" dirty="0"/>
              <a:t>: Schumpeter (1942); Stoneman (1995), </a:t>
            </a:r>
            <a:r>
              <a:rPr lang="en-US" sz="1800" dirty="0" err="1"/>
              <a:t>Lipezynski</a:t>
            </a:r>
            <a:r>
              <a:rPr lang="en-US" sz="1800" dirty="0"/>
              <a:t>, Wilson and Goddard (2005)</a:t>
            </a:r>
          </a:p>
        </p:txBody>
      </p:sp>
    </p:spTree>
    <p:extLst>
      <p:ext uri="{BB962C8B-B14F-4D97-AF65-F5344CB8AC3E}">
        <p14:creationId xmlns:p14="http://schemas.microsoft.com/office/powerpoint/2010/main" val="2245635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A350-23FE-4BF6-8656-F6554171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SKEMA PENELITIAN DI PERGURUAN TINGGI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CAF6B2-7528-7E41-566F-B1B24C389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150659"/>
              </p:ext>
            </p:extLst>
          </p:nvPr>
        </p:nvGraphicFramePr>
        <p:xfrm>
          <a:off x="265814" y="1825624"/>
          <a:ext cx="11621386" cy="450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079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6BD3-8E7D-A36D-1B28-40E3FA52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KINERJA PENELITIAN – JUMLAH PROPOSAL LOLOS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25FF9FF-F41A-2772-5331-B4921CD02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4821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0EC825-71C4-926B-FFDB-9C91C61D2D14}"/>
              </a:ext>
            </a:extLst>
          </p:cNvPr>
          <p:cNvSpPr txBox="1">
            <a:spLocks/>
          </p:cNvSpPr>
          <p:nvPr/>
        </p:nvSpPr>
        <p:spPr>
          <a:xfrm>
            <a:off x="1327300" y="6147015"/>
            <a:ext cx="9432851" cy="33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err="1"/>
              <a:t>Sumber</a:t>
            </a:r>
            <a:r>
              <a:rPr lang="en-US" sz="1400" dirty="0"/>
              <a:t>: RSB </a:t>
            </a:r>
            <a:r>
              <a:rPr lang="en-US" sz="1400" dirty="0" err="1"/>
              <a:t>Penelitian</a:t>
            </a:r>
            <a:r>
              <a:rPr lang="en-US" sz="1400" dirty="0"/>
              <a:t> UNS 2020-2024</a:t>
            </a:r>
          </a:p>
        </p:txBody>
      </p:sp>
    </p:spTree>
    <p:extLst>
      <p:ext uri="{BB962C8B-B14F-4D97-AF65-F5344CB8AC3E}">
        <p14:creationId xmlns:p14="http://schemas.microsoft.com/office/powerpoint/2010/main" val="37609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6BD3-8E7D-A36D-1B28-40E3FA52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KINERJA PENELITIAN – NILAI DANA PROPOSAL LOLOS </a:t>
            </a:r>
            <a:br>
              <a:rPr lang="en-US" sz="3600" dirty="0"/>
            </a:br>
            <a:r>
              <a:rPr lang="en-US" sz="3600" dirty="0"/>
              <a:t>(MILIAR RUPIAH)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25FF9FF-F41A-2772-5331-B4921CD021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5949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0EC825-71C4-926B-FFDB-9C91C61D2D14}"/>
              </a:ext>
            </a:extLst>
          </p:cNvPr>
          <p:cNvSpPr txBox="1">
            <a:spLocks/>
          </p:cNvSpPr>
          <p:nvPr/>
        </p:nvSpPr>
        <p:spPr>
          <a:xfrm>
            <a:off x="1327300" y="6147015"/>
            <a:ext cx="9432851" cy="33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 err="1"/>
              <a:t>Sumber</a:t>
            </a:r>
            <a:r>
              <a:rPr lang="en-US" sz="1400" dirty="0"/>
              <a:t>: RSB </a:t>
            </a:r>
            <a:r>
              <a:rPr lang="en-US" sz="1400" dirty="0" err="1"/>
              <a:t>Penelitian</a:t>
            </a:r>
            <a:r>
              <a:rPr lang="en-US" sz="1400" dirty="0"/>
              <a:t> UNS 2020-2024</a:t>
            </a:r>
          </a:p>
        </p:txBody>
      </p:sp>
    </p:spTree>
    <p:extLst>
      <p:ext uri="{BB962C8B-B14F-4D97-AF65-F5344CB8AC3E}">
        <p14:creationId xmlns:p14="http://schemas.microsoft.com/office/powerpoint/2010/main" val="1133419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B468-D4B6-E516-BB2D-59C07ECA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241"/>
            <a:ext cx="10515600" cy="72979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KINERJA PENELITIAN UNS - LUARAN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2D0E20C-C58F-AD19-B5AE-8578F5370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708897"/>
              </p:ext>
            </p:extLst>
          </p:nvPr>
        </p:nvGraphicFramePr>
        <p:xfrm>
          <a:off x="838200" y="163423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9EB00F-AC17-EA4D-BE22-62F95CDF5B51}"/>
              </a:ext>
            </a:extLst>
          </p:cNvPr>
          <p:cNvSpPr txBox="1">
            <a:spLocks/>
          </p:cNvSpPr>
          <p:nvPr/>
        </p:nvSpPr>
        <p:spPr>
          <a:xfrm>
            <a:off x="838200" y="6093850"/>
            <a:ext cx="9432851" cy="33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err="1"/>
              <a:t>Sumber</a:t>
            </a:r>
            <a:r>
              <a:rPr lang="en-US" sz="1800" dirty="0"/>
              <a:t>: RSB </a:t>
            </a:r>
            <a:r>
              <a:rPr lang="en-US" sz="1800" dirty="0" err="1"/>
              <a:t>Penelitian</a:t>
            </a:r>
            <a:r>
              <a:rPr lang="en-US" sz="1800" dirty="0"/>
              <a:t> UNS 2020-2024</a:t>
            </a:r>
          </a:p>
        </p:txBody>
      </p:sp>
    </p:spTree>
    <p:extLst>
      <p:ext uri="{BB962C8B-B14F-4D97-AF65-F5344CB8AC3E}">
        <p14:creationId xmlns:p14="http://schemas.microsoft.com/office/powerpoint/2010/main" val="2937029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7767F-5C8B-3EC9-103E-1FEFC97B4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LUARAN: KEKAYAAN INTELEKTUAL – UNS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A95ABA3-3551-BEE5-43A7-18FB7CE80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477916"/>
              </p:ext>
            </p:extLst>
          </p:nvPr>
        </p:nvGraphicFramePr>
        <p:xfrm>
          <a:off x="838200" y="1825625"/>
          <a:ext cx="10515600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367535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179276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650339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25293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KEKAYAAN INTELEKTUAL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PATEN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29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BUKU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9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HAKI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02761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8E245E7-E675-1EF0-A354-04FA83B001E9}"/>
              </a:ext>
            </a:extLst>
          </p:cNvPr>
          <p:cNvSpPr txBox="1"/>
          <p:nvPr/>
        </p:nvSpPr>
        <p:spPr>
          <a:xfrm>
            <a:off x="773961" y="3931047"/>
            <a:ext cx="106440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Kekayaan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Intelektual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(KI)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merupakan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produk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dari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kegiatan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inovasi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dilaksanakan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oleh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dosen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UNS, yang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terdiri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dari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beberapa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jenis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yaitu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Paten; Paten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Sederhana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Hak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Cipta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;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Merek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Dagang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;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Rahasia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Dagang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;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Desain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Industri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;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Desain Tata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Letak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Sirkuit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Terpadu</a:t>
            </a:r>
            <a:r>
              <a:rPr lang="en-US" sz="2400" dirty="0">
                <a:solidFill>
                  <a:srgbClr val="000000"/>
                </a:solidFill>
                <a:latin typeface="+mj-lt"/>
              </a:rPr>
              <a:t>;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Indikasi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Geografis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dan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Perlindungan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Varietas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latin typeface="+mj-lt"/>
              </a:rPr>
              <a:t>Tanaman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  <a:endParaRPr lang="en-US" sz="2400" dirty="0"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A236E4-2D8A-782E-1CD9-B17C77ED2764}"/>
              </a:ext>
            </a:extLst>
          </p:cNvPr>
          <p:cNvSpPr txBox="1">
            <a:spLocks/>
          </p:cNvSpPr>
          <p:nvPr/>
        </p:nvSpPr>
        <p:spPr>
          <a:xfrm>
            <a:off x="838200" y="6093850"/>
            <a:ext cx="9432851" cy="33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err="1"/>
              <a:t>Sumber</a:t>
            </a:r>
            <a:r>
              <a:rPr lang="en-US" sz="1800" dirty="0"/>
              <a:t>: RSB </a:t>
            </a:r>
            <a:r>
              <a:rPr lang="en-US" sz="1800" dirty="0" err="1"/>
              <a:t>Penelitian</a:t>
            </a:r>
            <a:r>
              <a:rPr lang="en-US" sz="1800" dirty="0"/>
              <a:t> UNS 2020-2024</a:t>
            </a:r>
          </a:p>
        </p:txBody>
      </p:sp>
    </p:spTree>
    <p:extLst>
      <p:ext uri="{BB962C8B-B14F-4D97-AF65-F5344CB8AC3E}">
        <p14:creationId xmlns:p14="http://schemas.microsoft.com/office/powerpoint/2010/main" val="276800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CA80-F9DB-FDE8-14E7-648BA78F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809"/>
            <a:ext cx="10515600" cy="72979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SARANA KEGIATAN RISET DAN INOVASI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CE8DC4-9B64-87ED-4C09-0DC5E188B1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990760"/>
              </p:ext>
            </p:extLst>
          </p:nvPr>
        </p:nvGraphicFramePr>
        <p:xfrm>
          <a:off x="838200" y="1240834"/>
          <a:ext cx="10730023" cy="513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972">
                  <a:extLst>
                    <a:ext uri="{9D8B030D-6E8A-4147-A177-3AD203B41FA5}">
                      <a16:colId xmlns:a16="http://schemas.microsoft.com/office/drawing/2014/main" val="532048178"/>
                    </a:ext>
                  </a:extLst>
                </a:gridCol>
                <a:gridCol w="2477386">
                  <a:extLst>
                    <a:ext uri="{9D8B030D-6E8A-4147-A177-3AD203B41FA5}">
                      <a16:colId xmlns:a16="http://schemas.microsoft.com/office/drawing/2014/main" val="2493215193"/>
                    </a:ext>
                  </a:extLst>
                </a:gridCol>
                <a:gridCol w="7793665">
                  <a:extLst>
                    <a:ext uri="{9D8B030D-6E8A-4147-A177-3AD203B41FA5}">
                      <a16:colId xmlns:a16="http://schemas.microsoft.com/office/drawing/2014/main" val="1641336485"/>
                    </a:ext>
                  </a:extLst>
                </a:gridCol>
              </a:tblGrid>
              <a:tr h="330306">
                <a:tc>
                  <a:txBody>
                    <a:bodyPr/>
                    <a:lstStyle/>
                    <a:p>
                      <a:r>
                        <a:rPr lang="en-US" sz="1600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Nama </a:t>
                      </a:r>
                      <a:r>
                        <a:rPr lang="en-US" sz="1600" dirty="0" err="1"/>
                        <a:t>Laboratorium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Jenis</a:t>
                      </a:r>
                      <a:r>
                        <a:rPr lang="en-US" sz="1600" dirty="0"/>
                        <a:t> Alat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9786583"/>
                  </a:ext>
                </a:extLst>
              </a:tr>
              <a:tr h="401542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Laboratorium</a:t>
                      </a:r>
                      <a:r>
                        <a:rPr lang="en-US" sz="1600" dirty="0"/>
                        <a:t> F. Teknik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Material, energy, </a:t>
                      </a:r>
                      <a:r>
                        <a:rPr lang="en-US" sz="1600" dirty="0" err="1"/>
                        <a:t>pengairan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manufaktur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mekanika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tanah</a:t>
                      </a:r>
                      <a:r>
                        <a:rPr lang="en-US" sz="1600" dirty="0"/>
                        <a:t>, ergonomic, dan </a:t>
                      </a:r>
                      <a:r>
                        <a:rPr lang="en-US" sz="1600" dirty="0" err="1"/>
                        <a:t>arsitektur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853329"/>
                  </a:ext>
                </a:extLst>
              </a:tr>
              <a:tr h="584791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Laboratorium</a:t>
                      </a:r>
                      <a:r>
                        <a:rPr lang="en-US" sz="1600" dirty="0"/>
                        <a:t> FMIPA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Microscopy, Spectroscopy, Structural Analysis, </a:t>
                      </a:r>
                      <a:r>
                        <a:rPr lang="en-US" sz="1600" dirty="0" err="1"/>
                        <a:t>Metalurgical</a:t>
                      </a:r>
                      <a:r>
                        <a:rPr lang="en-US" sz="1600" dirty="0"/>
                        <a:t> Analysis, Bio and Advanced Materials, Bio-Chemical, Biotechnology, </a:t>
                      </a:r>
                      <a:r>
                        <a:rPr lang="en-US" sz="1600" dirty="0" err="1"/>
                        <a:t>Microbiologi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Akustik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Geofisik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896542"/>
                  </a:ext>
                </a:extLst>
              </a:tr>
              <a:tr h="570117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Laboratorium</a:t>
                      </a:r>
                      <a:r>
                        <a:rPr lang="en-US" sz="1600" dirty="0"/>
                        <a:t> F. </a:t>
                      </a:r>
                      <a:r>
                        <a:rPr lang="en-US" sz="1600" dirty="0" err="1"/>
                        <a:t>Pertanian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Proses </a:t>
                      </a:r>
                      <a:r>
                        <a:rPr lang="en-US" sz="1600" dirty="0" err="1"/>
                        <a:t>pengolahan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pangan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hasil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pertanian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pangan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gizi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komunikasi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pertanian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manajemen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usaha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ekonomi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pertanian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sosek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peternakan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nutrisi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pakan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ternak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produksi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ternak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fisika</a:t>
                      </a:r>
                      <a:r>
                        <a:rPr lang="en-US" sz="1600" dirty="0"/>
                        <a:t>, dan </a:t>
                      </a:r>
                      <a:r>
                        <a:rPr lang="en-US" sz="1600" dirty="0" err="1"/>
                        <a:t>konservasi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tanah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pedelogi</a:t>
                      </a:r>
                      <a:r>
                        <a:rPr lang="en-US" sz="1600" dirty="0"/>
                        <a:t> dan survey </a:t>
                      </a:r>
                      <a:r>
                        <a:rPr lang="en-US" sz="1600" dirty="0" err="1"/>
                        <a:t>tanah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kimia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keseburan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tanah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biologi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tanah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ekologi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manajemen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produksi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tanaman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hama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penyakit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tanaman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fisio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tumbuhan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bioteknologi</a:t>
                      </a:r>
                      <a:r>
                        <a:rPr lang="en-US" sz="1600" dirty="0"/>
                        <a:t>, dan </a:t>
                      </a:r>
                      <a:r>
                        <a:rPr lang="en-US" sz="1600" dirty="0" err="1"/>
                        <a:t>pemuliaan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tanaman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703214"/>
                  </a:ext>
                </a:extLst>
              </a:tr>
              <a:tr h="330306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Laboratorium</a:t>
                      </a:r>
                      <a:r>
                        <a:rPr lang="en-US" sz="1600" dirty="0"/>
                        <a:t> FKIP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Teknik </a:t>
                      </a:r>
                      <a:r>
                        <a:rPr lang="en-US" sz="1600" dirty="0" err="1"/>
                        <a:t>bangunan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teknik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mesin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komputer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fisika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biologi</a:t>
                      </a:r>
                      <a:r>
                        <a:rPr lang="en-US" sz="1600" dirty="0"/>
                        <a:t> dan </a:t>
                      </a:r>
                      <a:r>
                        <a:rPr lang="en-US" sz="1600" dirty="0" err="1"/>
                        <a:t>kimia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799221"/>
                  </a:ext>
                </a:extLst>
              </a:tr>
              <a:tr h="330306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Laboratorium</a:t>
                      </a:r>
                      <a:r>
                        <a:rPr lang="en-US" sz="1600" dirty="0"/>
                        <a:t> F. </a:t>
                      </a:r>
                      <a:r>
                        <a:rPr lang="en-US" sz="1600" dirty="0" err="1"/>
                        <a:t>Kedokteran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Biomedik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biomolekuler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parasit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patologi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anatomi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285786"/>
                  </a:ext>
                </a:extLst>
              </a:tr>
              <a:tr h="330306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Laboratorium</a:t>
                      </a:r>
                      <a:r>
                        <a:rPr lang="en-US" sz="1600" dirty="0"/>
                        <a:t> F. 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Laboratorium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akuntansi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perbankan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ekspor-impor</a:t>
                      </a:r>
                      <a:r>
                        <a:rPr lang="en-US" sz="1600" dirty="0"/>
                        <a:t>, dan pasar modal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86234"/>
                  </a:ext>
                </a:extLst>
              </a:tr>
              <a:tr h="330306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Laboratorium</a:t>
                      </a:r>
                      <a:r>
                        <a:rPr lang="en-US" sz="1600" dirty="0"/>
                        <a:t> FISIP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Multimedia, administrasi Negara, sosiologi, komputer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953332"/>
                  </a:ext>
                </a:extLst>
              </a:tr>
              <a:tr h="330306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Laboratorium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ilmu</a:t>
                      </a:r>
                      <a:r>
                        <a:rPr lang="en-US" sz="1600" dirty="0"/>
                        <a:t> Hukum (LIH)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Multimedia, Laboratorium Pengadilan Mini dan komputer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347046"/>
                  </a:ext>
                </a:extLst>
              </a:tr>
              <a:tr h="330306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Laboratorium F. Sastra dan Seni Rupa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Bahasa, </a:t>
                      </a:r>
                      <a:r>
                        <a:rPr lang="en-US" sz="1600" dirty="0" err="1"/>
                        <a:t>filologi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linguistik</a:t>
                      </a:r>
                      <a:r>
                        <a:rPr lang="en-US" sz="1600" dirty="0"/>
                        <a:t>, ILC, studio radio, </a:t>
                      </a:r>
                      <a:r>
                        <a:rPr lang="en-US" sz="1600" dirty="0" err="1"/>
                        <a:t>grafis</a:t>
                      </a:r>
                      <a:r>
                        <a:rPr lang="en-US" sz="1600" dirty="0"/>
                        <a:t>, tour, </a:t>
                      </a:r>
                      <a:r>
                        <a:rPr lang="en-US" sz="1600" dirty="0" err="1"/>
                        <a:t>sejarah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patung</a:t>
                      </a:r>
                      <a:r>
                        <a:rPr lang="en-US" sz="1600" dirty="0"/>
                        <a:t>, dan studio photo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948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95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0E2E-99EB-F784-BFCE-96829782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855"/>
            <a:ext cx="10515600" cy="797754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/>
              <a:t>PROGRAM PENELITIAN UNGGULAN UNS - I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65F367E-C843-2BD0-6CAA-B46ABD1E4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957669"/>
              </p:ext>
            </p:extLst>
          </p:nvPr>
        </p:nvGraphicFramePr>
        <p:xfrm>
          <a:off x="586410" y="1541721"/>
          <a:ext cx="11258261" cy="4143225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382480">
                  <a:extLst>
                    <a:ext uri="{9D8B030D-6E8A-4147-A177-3AD203B41FA5}">
                      <a16:colId xmlns:a16="http://schemas.microsoft.com/office/drawing/2014/main" val="2546967819"/>
                    </a:ext>
                  </a:extLst>
                </a:gridCol>
                <a:gridCol w="3032224">
                  <a:extLst>
                    <a:ext uri="{9D8B030D-6E8A-4147-A177-3AD203B41FA5}">
                      <a16:colId xmlns:a16="http://schemas.microsoft.com/office/drawing/2014/main" val="2245320791"/>
                    </a:ext>
                  </a:extLst>
                </a:gridCol>
                <a:gridCol w="2028992">
                  <a:extLst>
                    <a:ext uri="{9D8B030D-6E8A-4147-A177-3AD203B41FA5}">
                      <a16:colId xmlns:a16="http://schemas.microsoft.com/office/drawing/2014/main" val="3116768576"/>
                    </a:ext>
                  </a:extLst>
                </a:gridCol>
                <a:gridCol w="2814565">
                  <a:extLst>
                    <a:ext uri="{9D8B030D-6E8A-4147-A177-3AD203B41FA5}">
                      <a16:colId xmlns:a16="http://schemas.microsoft.com/office/drawing/2014/main" val="676258327"/>
                    </a:ext>
                  </a:extLst>
                </a:gridCol>
              </a:tblGrid>
              <a:tr h="350006">
                <a:tc>
                  <a:txBody>
                    <a:bodyPr/>
                    <a:lstStyle/>
                    <a:p>
                      <a:r>
                        <a:rPr lang="en-US" sz="1800" dirty="0"/>
                        <a:t>INOVASI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KONSEP PEMIKIRAN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ISU-ISU STRATEGIS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KOMPETENSI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069271"/>
                  </a:ext>
                </a:extLst>
              </a:tr>
              <a:tr h="1137520"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Pengembangan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/>
                        <a:t>herbal medicine </a:t>
                      </a:r>
                      <a:r>
                        <a:rPr lang="en-US" sz="1800" dirty="0" err="1"/>
                        <a:t>menghadapi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tantangan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kemajuan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jaman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Mengembangkan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keunggulan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sumber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hayati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lokal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menuju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tingkat</a:t>
                      </a:r>
                      <a:r>
                        <a:rPr lang="en-US" sz="1800" dirty="0"/>
                        <a:t> 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Perubahan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iklim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keragaman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hayati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Kesehatan, </a:t>
                      </a:r>
                      <a:r>
                        <a:rPr lang="en-US" sz="1800" dirty="0" err="1"/>
                        <a:t>Pertanian</a:t>
                      </a:r>
                      <a:r>
                        <a:rPr lang="en-US" sz="1800" dirty="0"/>
                        <a:t>, Teknik, Sains, Ekonomi, </a:t>
                      </a:r>
                      <a:r>
                        <a:rPr lang="en-US" sz="1800" dirty="0" err="1"/>
                        <a:t>Sosial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Politik</a:t>
                      </a:r>
                      <a:r>
                        <a:rPr lang="en-US" sz="1800" dirty="0"/>
                        <a:t>, Hukum, dan </a:t>
                      </a:r>
                      <a:r>
                        <a:rPr lang="en-US" sz="1800" dirty="0" err="1"/>
                        <a:t>Matematika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024902"/>
                  </a:ext>
                </a:extLst>
              </a:tr>
              <a:tr h="1062006">
                <a:tc>
                  <a:txBody>
                    <a:bodyPr/>
                    <a:lstStyle/>
                    <a:p>
                      <a:r>
                        <a:rPr lang="sv-SE" sz="1800" dirty="0"/>
                        <a:t>Pengembangan </a:t>
                      </a:r>
                      <a:r>
                        <a:rPr lang="sv-SE" sz="1800" b="1" dirty="0"/>
                        <a:t>energi alternatif</a:t>
                      </a:r>
                      <a:r>
                        <a:rPr lang="sv-SE" sz="1800" dirty="0"/>
                        <a:t> dengan teknologi tepat guna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Mengembangkan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sumberdaya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energi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lokal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berbasis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keunggulan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menuju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tingkat</a:t>
                      </a:r>
                      <a:r>
                        <a:rPr lang="en-US" sz="1800" dirty="0"/>
                        <a:t> international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Energi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baru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terbarukan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Pertanian</a:t>
                      </a:r>
                      <a:r>
                        <a:rPr lang="en-US" sz="1800" dirty="0"/>
                        <a:t>, Teknik, Sains, Ekonomi, Hukum dan </a:t>
                      </a:r>
                      <a:r>
                        <a:rPr lang="en-US" sz="1800" dirty="0" err="1"/>
                        <a:t>Matematika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119561"/>
                  </a:ext>
                </a:extLst>
              </a:tr>
              <a:tr h="1400025"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Pengembangan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b="1" dirty="0" err="1"/>
                        <a:t>keanekaragaman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pangan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berbasis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sumber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lokal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dengan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dukungan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teknologi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pasca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panen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Mengembangkan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kemandirian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ketahanan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masyarakat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berbasis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keunggulan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sumber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daya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pangan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lokal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Ketahanan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pangan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Kesehatan, </a:t>
                      </a:r>
                      <a:r>
                        <a:rPr lang="en-US" sz="1800" dirty="0" err="1"/>
                        <a:t>Pertanian</a:t>
                      </a:r>
                      <a:r>
                        <a:rPr lang="en-US" sz="1800" dirty="0"/>
                        <a:t>, Teknik, Sains, Ekonomi, </a:t>
                      </a:r>
                      <a:r>
                        <a:rPr lang="en-US" sz="1800" dirty="0" err="1"/>
                        <a:t>Sosial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Politik</a:t>
                      </a:r>
                      <a:r>
                        <a:rPr lang="en-US" sz="1800" dirty="0"/>
                        <a:t>, dan </a:t>
                      </a:r>
                      <a:r>
                        <a:rPr lang="en-US" sz="1800" dirty="0" err="1"/>
                        <a:t>Matematika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299161"/>
                  </a:ext>
                </a:extLst>
              </a:tr>
            </a:tbl>
          </a:graphicData>
        </a:graphic>
      </p:graphicFrame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53DF4BFC-5CAE-7BCF-A8BC-66AB6658FE82}"/>
              </a:ext>
            </a:extLst>
          </p:cNvPr>
          <p:cNvSpPr txBox="1">
            <a:spLocks/>
          </p:cNvSpPr>
          <p:nvPr/>
        </p:nvSpPr>
        <p:spPr>
          <a:xfrm>
            <a:off x="838200" y="6093850"/>
            <a:ext cx="9432851" cy="33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err="1"/>
              <a:t>Sumber</a:t>
            </a:r>
            <a:r>
              <a:rPr lang="en-US" sz="1800" dirty="0"/>
              <a:t>: RSB </a:t>
            </a:r>
            <a:r>
              <a:rPr lang="en-US" sz="1800" dirty="0" err="1"/>
              <a:t>Penelitian</a:t>
            </a:r>
            <a:r>
              <a:rPr lang="en-US" sz="1800" dirty="0"/>
              <a:t> UNS 2020-2024</a:t>
            </a:r>
          </a:p>
        </p:txBody>
      </p:sp>
    </p:spTree>
    <p:extLst>
      <p:ext uri="{BB962C8B-B14F-4D97-AF65-F5344CB8AC3E}">
        <p14:creationId xmlns:p14="http://schemas.microsoft.com/office/powerpoint/2010/main" val="655093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F0E2E-99EB-F784-BFCE-96829782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4855"/>
            <a:ext cx="10515600" cy="797754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/>
              <a:t>PROGRAM PENELITIAN UNGGULAN UNS - II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B65F367E-C843-2BD0-6CAA-B46ABD1E4D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034096"/>
              </p:ext>
            </p:extLst>
          </p:nvPr>
        </p:nvGraphicFramePr>
        <p:xfrm>
          <a:off x="586410" y="1541721"/>
          <a:ext cx="11258261" cy="393192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382480">
                  <a:extLst>
                    <a:ext uri="{9D8B030D-6E8A-4147-A177-3AD203B41FA5}">
                      <a16:colId xmlns:a16="http://schemas.microsoft.com/office/drawing/2014/main" val="2546967819"/>
                    </a:ext>
                  </a:extLst>
                </a:gridCol>
                <a:gridCol w="3032224">
                  <a:extLst>
                    <a:ext uri="{9D8B030D-6E8A-4147-A177-3AD203B41FA5}">
                      <a16:colId xmlns:a16="http://schemas.microsoft.com/office/drawing/2014/main" val="2245320791"/>
                    </a:ext>
                  </a:extLst>
                </a:gridCol>
                <a:gridCol w="2028992">
                  <a:extLst>
                    <a:ext uri="{9D8B030D-6E8A-4147-A177-3AD203B41FA5}">
                      <a16:colId xmlns:a16="http://schemas.microsoft.com/office/drawing/2014/main" val="3116768576"/>
                    </a:ext>
                  </a:extLst>
                </a:gridCol>
                <a:gridCol w="2814565">
                  <a:extLst>
                    <a:ext uri="{9D8B030D-6E8A-4147-A177-3AD203B41FA5}">
                      <a16:colId xmlns:a16="http://schemas.microsoft.com/office/drawing/2014/main" val="676258327"/>
                    </a:ext>
                  </a:extLst>
                </a:gridCol>
              </a:tblGrid>
              <a:tr h="350006">
                <a:tc>
                  <a:txBody>
                    <a:bodyPr/>
                    <a:lstStyle/>
                    <a:p>
                      <a:r>
                        <a:rPr lang="en-US" sz="2000" dirty="0"/>
                        <a:t>INOVASI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KONSEP PEMIKIRAN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ISU-ISU STRATEGIS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KOMPETENSI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069271"/>
                  </a:ext>
                </a:extLst>
              </a:tr>
              <a:tr h="1330501">
                <a:tc>
                  <a:txBody>
                    <a:bodyPr/>
                    <a:lstStyle/>
                    <a:p>
                      <a:r>
                        <a:rPr lang="en-US" sz="2000" dirty="0" err="1"/>
                        <a:t>Pengembangan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/>
                        <a:t>Ekonomi </a:t>
                      </a:r>
                      <a:r>
                        <a:rPr lang="en-US" sz="2000" b="1" dirty="0" err="1"/>
                        <a:t>Kreatif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Mengembangkan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kemandirian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bangsa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berbasis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ekonomi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kreatif</a:t>
                      </a:r>
                      <a:r>
                        <a:rPr lang="en-US" sz="2000" dirty="0"/>
                        <a:t> yang </a:t>
                      </a:r>
                      <a:r>
                        <a:rPr lang="en-US" sz="2000" dirty="0" err="1"/>
                        <a:t>didukung</a:t>
                      </a:r>
                      <a:r>
                        <a:rPr lang="en-US" sz="2000" dirty="0"/>
                        <a:t> oleh local wisdom </a:t>
                      </a:r>
                      <a:r>
                        <a:rPr lang="en-US" sz="2000" dirty="0" err="1"/>
                        <a:t>unggulan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sumber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daya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lokal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Seni, </a:t>
                      </a:r>
                      <a:r>
                        <a:rPr lang="en-US" sz="2000" dirty="0" err="1"/>
                        <a:t>Budaya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Industri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Kreatif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Pertanian</a:t>
                      </a:r>
                      <a:r>
                        <a:rPr lang="en-US" sz="2000" dirty="0"/>
                        <a:t>, Teknik, Sains, Ekonomi, </a:t>
                      </a:r>
                      <a:r>
                        <a:rPr lang="en-US" sz="2000" dirty="0" err="1"/>
                        <a:t>Sosial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Politik</a:t>
                      </a:r>
                      <a:r>
                        <a:rPr lang="en-US" sz="2000" dirty="0"/>
                        <a:t>, dan Sastra &amp; </a:t>
                      </a:r>
                      <a:r>
                        <a:rPr lang="en-US" sz="2000" dirty="0" err="1"/>
                        <a:t>bahasa</a:t>
                      </a:r>
                      <a:r>
                        <a:rPr lang="en-US" sz="2000" dirty="0"/>
                        <a:t> , seni dan </a:t>
                      </a:r>
                      <a:r>
                        <a:rPr lang="en-US" sz="2000" dirty="0" err="1"/>
                        <a:t>desain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619331"/>
                  </a:ext>
                </a:extLst>
              </a:tr>
              <a:tr h="1137520">
                <a:tc>
                  <a:txBody>
                    <a:bodyPr/>
                    <a:lstStyle/>
                    <a:p>
                      <a:r>
                        <a:rPr lang="en-US" sz="2000" dirty="0" err="1"/>
                        <a:t>Peningkatan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b="1" dirty="0" err="1"/>
                        <a:t>Daya</a:t>
                      </a:r>
                      <a:r>
                        <a:rPr lang="en-US" sz="2000" b="1" dirty="0"/>
                        <a:t> </a:t>
                      </a:r>
                      <a:r>
                        <a:rPr lang="en-US" sz="2000" b="1" dirty="0" err="1"/>
                        <a:t>Saing</a:t>
                      </a:r>
                      <a:r>
                        <a:rPr lang="en-US" sz="2000" b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Mengembangkan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indek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pembangunan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manusia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daya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saing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bangsa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Pembangunan </a:t>
                      </a:r>
                      <a:r>
                        <a:rPr lang="en-US" sz="2000" dirty="0" err="1"/>
                        <a:t>manusia</a:t>
                      </a:r>
                      <a:r>
                        <a:rPr lang="en-US" sz="2000" dirty="0"/>
                        <a:t> dan </a:t>
                      </a:r>
                      <a:r>
                        <a:rPr lang="en-US" sz="2000" dirty="0" err="1"/>
                        <a:t>daya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saing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Bangsa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Pertanian</a:t>
                      </a:r>
                      <a:r>
                        <a:rPr lang="en-US" sz="2000" dirty="0"/>
                        <a:t>, Teknik, Sains, Ekonomi, </a:t>
                      </a:r>
                      <a:r>
                        <a:rPr lang="en-US" sz="2000" dirty="0" err="1"/>
                        <a:t>Sosial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Politik</a:t>
                      </a:r>
                      <a:r>
                        <a:rPr lang="en-US" sz="2000" dirty="0"/>
                        <a:t>, dan Sastra &amp; </a:t>
                      </a:r>
                      <a:r>
                        <a:rPr lang="en-US" sz="2000" dirty="0" err="1"/>
                        <a:t>bahasa</a:t>
                      </a:r>
                      <a:r>
                        <a:rPr lang="en-US" sz="2000" dirty="0"/>
                        <a:t> , seni dan </a:t>
                      </a:r>
                      <a:r>
                        <a:rPr lang="en-US" sz="2000" dirty="0" err="1"/>
                        <a:t>desain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46330"/>
                  </a:ext>
                </a:extLst>
              </a:tr>
            </a:tbl>
          </a:graphicData>
        </a:graphic>
      </p:graphicFrame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51456C0C-2511-D2DA-2D48-913CAFFB0BD4}"/>
              </a:ext>
            </a:extLst>
          </p:cNvPr>
          <p:cNvSpPr txBox="1">
            <a:spLocks/>
          </p:cNvSpPr>
          <p:nvPr/>
        </p:nvSpPr>
        <p:spPr>
          <a:xfrm>
            <a:off x="838200" y="6093850"/>
            <a:ext cx="9432851" cy="338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dirty="0" err="1"/>
              <a:t>Sumber</a:t>
            </a:r>
            <a:r>
              <a:rPr lang="en-US" sz="1800" dirty="0"/>
              <a:t>: RSB </a:t>
            </a:r>
            <a:r>
              <a:rPr lang="en-US" sz="1800" dirty="0" err="1"/>
              <a:t>Penelitian</a:t>
            </a:r>
            <a:r>
              <a:rPr lang="en-US" sz="1800" dirty="0"/>
              <a:t> UNS 2020-2024</a:t>
            </a:r>
          </a:p>
        </p:txBody>
      </p:sp>
    </p:spTree>
    <p:extLst>
      <p:ext uri="{BB962C8B-B14F-4D97-AF65-F5344CB8AC3E}">
        <p14:creationId xmlns:p14="http://schemas.microsoft.com/office/powerpoint/2010/main" val="1531629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3E31-128A-AB8B-1278-588191B4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b="1" dirty="0"/>
              <a:t>INOVASI BATERAI LITHIUM UNS: EKOSISTEM KENDARAAN LISTRIK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37652-02DB-E5D2-D22E-B74BF9675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/>
              <a:t>Baterai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adopsi</a:t>
            </a:r>
            <a:r>
              <a:rPr lang="en-US" sz="2400" dirty="0"/>
              <a:t> </a:t>
            </a:r>
            <a:r>
              <a:rPr lang="en-US" sz="2400" dirty="0" err="1"/>
              <a:t>kendaraan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ini </a:t>
            </a:r>
            <a:r>
              <a:rPr lang="en-US" sz="2400" dirty="0" err="1"/>
              <a:t>baterai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mahal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komponen-komponen</a:t>
            </a:r>
            <a:r>
              <a:rPr lang="en-US" sz="2400" dirty="0"/>
              <a:t> </a:t>
            </a:r>
            <a:r>
              <a:rPr lang="en-US" sz="2400" dirty="0" err="1"/>
              <a:t>kendaraan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titik</a:t>
            </a:r>
            <a:r>
              <a:rPr lang="en-US" sz="2400" dirty="0"/>
              <a:t> </a:t>
            </a:r>
            <a:r>
              <a:rPr lang="en-US" sz="2400" dirty="0" err="1"/>
              <a:t>optimasi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proses </a:t>
            </a:r>
            <a:r>
              <a:rPr lang="en-US" sz="2400" dirty="0" err="1"/>
              <a:t>produksi</a:t>
            </a:r>
            <a:r>
              <a:rPr lang="en-US" sz="2400" dirty="0"/>
              <a:t> untuk </a:t>
            </a:r>
            <a:r>
              <a:rPr lang="en-US" sz="2400" dirty="0" err="1"/>
              <a:t>menurunkan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jual</a:t>
            </a:r>
            <a:r>
              <a:rPr lang="en-US" sz="2400" dirty="0"/>
              <a:t> </a:t>
            </a:r>
            <a:r>
              <a:rPr lang="en-US" sz="2400" dirty="0" err="1"/>
              <a:t>kendaraan</a:t>
            </a:r>
            <a:r>
              <a:rPr lang="en-US" sz="2400" dirty="0"/>
              <a:t> </a:t>
            </a:r>
            <a:r>
              <a:rPr lang="en-US" sz="2400" dirty="0" err="1"/>
              <a:t>listrik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 </a:t>
            </a:r>
          </a:p>
          <a:p>
            <a:r>
              <a:rPr lang="en-US" sz="2400" i="1" dirty="0"/>
              <a:t>“Agar proses </a:t>
            </a:r>
            <a:r>
              <a:rPr lang="en-US" sz="2400" i="1" dirty="0" err="1"/>
              <a:t>adopsi</a:t>
            </a:r>
            <a:r>
              <a:rPr lang="en-US" sz="2400" i="1" dirty="0"/>
              <a:t> </a:t>
            </a:r>
            <a:r>
              <a:rPr lang="en-US" sz="2400" i="1" dirty="0" err="1"/>
              <a:t>kendaraan</a:t>
            </a:r>
            <a:r>
              <a:rPr lang="en-US" sz="2400" i="1" dirty="0"/>
              <a:t> </a:t>
            </a:r>
            <a:r>
              <a:rPr lang="en-US" sz="2400" i="1" dirty="0" err="1"/>
              <a:t>listrik</a:t>
            </a:r>
            <a:r>
              <a:rPr lang="en-US" sz="2400" i="1" dirty="0"/>
              <a:t> ini bisa </a:t>
            </a:r>
            <a:r>
              <a:rPr lang="en-US" sz="2400" i="1" dirty="0" err="1"/>
              <a:t>cepat</a:t>
            </a:r>
            <a:r>
              <a:rPr lang="en-US" sz="2400" i="1" dirty="0"/>
              <a:t>, </a:t>
            </a:r>
            <a:r>
              <a:rPr lang="en-US" sz="2400" i="1" dirty="0" err="1"/>
              <a:t>tentu</a:t>
            </a:r>
            <a:r>
              <a:rPr lang="en-US" sz="2400" i="1" dirty="0"/>
              <a:t> </a:t>
            </a:r>
            <a:r>
              <a:rPr lang="en-US" sz="2400" i="1" dirty="0" err="1"/>
              <a:t>harga</a:t>
            </a:r>
            <a:r>
              <a:rPr lang="en-US" sz="2400" i="1" dirty="0"/>
              <a:t> </a:t>
            </a:r>
            <a:r>
              <a:rPr lang="en-US" sz="2400" i="1" dirty="0" err="1"/>
              <a:t>jualnya</a:t>
            </a:r>
            <a:r>
              <a:rPr lang="en-US" sz="2400" i="1" dirty="0"/>
              <a:t> </a:t>
            </a:r>
            <a:r>
              <a:rPr lang="en-US" sz="2400" i="1" dirty="0" err="1"/>
              <a:t>harus</a:t>
            </a:r>
            <a:r>
              <a:rPr lang="en-US" sz="2400" i="1" dirty="0"/>
              <a:t> </a:t>
            </a:r>
            <a:r>
              <a:rPr lang="en-US" sz="2400" i="1" dirty="0" err="1"/>
              <a:t>sama</a:t>
            </a:r>
            <a:r>
              <a:rPr lang="en-US" sz="2400" i="1" dirty="0"/>
              <a:t> </a:t>
            </a:r>
            <a:r>
              <a:rPr lang="en-US" sz="2400" i="1" dirty="0" err="1"/>
              <a:t>atau</a:t>
            </a:r>
            <a:r>
              <a:rPr lang="en-US" sz="2400" i="1" dirty="0"/>
              <a:t> </a:t>
            </a:r>
            <a:r>
              <a:rPr lang="en-US" sz="2400" i="1" dirty="0" err="1"/>
              <a:t>bahkan</a:t>
            </a:r>
            <a:r>
              <a:rPr lang="en-US" sz="2400" i="1" dirty="0"/>
              <a:t> </a:t>
            </a:r>
            <a:r>
              <a:rPr lang="en-US" sz="2400" i="1" dirty="0" err="1"/>
              <a:t>lebih</a:t>
            </a:r>
            <a:r>
              <a:rPr lang="en-US" sz="2400" i="1" dirty="0"/>
              <a:t> </a:t>
            </a:r>
            <a:r>
              <a:rPr lang="en-US" sz="2400" i="1" dirty="0" err="1"/>
              <a:t>murah</a:t>
            </a:r>
            <a:r>
              <a:rPr lang="en-US" sz="2400" i="1" dirty="0"/>
              <a:t> </a:t>
            </a:r>
            <a:r>
              <a:rPr lang="en-US" sz="2400" i="1" dirty="0" err="1"/>
              <a:t>daripada</a:t>
            </a:r>
            <a:r>
              <a:rPr lang="en-US" sz="2400" i="1" dirty="0"/>
              <a:t> </a:t>
            </a:r>
            <a:r>
              <a:rPr lang="en-US" sz="2400" i="1" dirty="0" err="1"/>
              <a:t>kendaraan</a:t>
            </a:r>
            <a:r>
              <a:rPr lang="en-US" sz="2400" i="1" dirty="0"/>
              <a:t> </a:t>
            </a:r>
            <a:r>
              <a:rPr lang="en-US" sz="2400" i="1" dirty="0" err="1"/>
              <a:t>dengan</a:t>
            </a:r>
            <a:r>
              <a:rPr lang="en-US" sz="2400" i="1" dirty="0"/>
              <a:t> ICE yang </a:t>
            </a:r>
            <a:r>
              <a:rPr lang="en-US" sz="2400" i="1" dirty="0" err="1"/>
              <a:t>sekarang</a:t>
            </a:r>
            <a:r>
              <a:rPr lang="en-US" sz="2400" i="1" dirty="0"/>
              <a:t> </a:t>
            </a:r>
            <a:r>
              <a:rPr lang="en-US" sz="2400" i="1" dirty="0" err="1"/>
              <a:t>beredar</a:t>
            </a:r>
            <a:r>
              <a:rPr lang="en-US" sz="2400" i="1" dirty="0"/>
              <a:t> </a:t>
            </a:r>
            <a:r>
              <a:rPr lang="en-US" sz="2400" i="1" dirty="0" err="1"/>
              <a:t>luas</a:t>
            </a:r>
            <a:r>
              <a:rPr lang="en-US" sz="2400" i="1" dirty="0"/>
              <a:t> di </a:t>
            </a:r>
            <a:r>
              <a:rPr lang="en-US" sz="2400" i="1" dirty="0" err="1"/>
              <a:t>masyarakat</a:t>
            </a:r>
            <a:r>
              <a:rPr lang="en-US" sz="2400" dirty="0"/>
              <a:t>,” </a:t>
            </a:r>
            <a:r>
              <a:rPr lang="en-US" sz="2400" dirty="0" err="1"/>
              <a:t>jelas</a:t>
            </a:r>
            <a:r>
              <a:rPr lang="en-US" sz="2400" dirty="0"/>
              <a:t> Prof. </a:t>
            </a:r>
            <a:r>
              <a:rPr lang="en-US" sz="2400" dirty="0" err="1"/>
              <a:t>Agus</a:t>
            </a:r>
            <a:r>
              <a:rPr lang="en-US" sz="2400" dirty="0"/>
              <a:t> </a:t>
            </a:r>
            <a:r>
              <a:rPr lang="en-US" sz="2400" dirty="0" err="1"/>
              <a:t>Purwanto</a:t>
            </a:r>
            <a:r>
              <a:rPr lang="en-US" sz="2400" dirty="0"/>
              <a:t> (FT UNS – </a:t>
            </a:r>
            <a:r>
              <a:rPr lang="en-US" sz="2400" dirty="0" err="1"/>
              <a:t>Ketua</a:t>
            </a:r>
            <a:r>
              <a:rPr lang="en-US" sz="2400" dirty="0"/>
              <a:t> PUI </a:t>
            </a:r>
            <a:r>
              <a:rPr lang="en-US" sz="2400" dirty="0" err="1"/>
              <a:t>Baterai</a:t>
            </a:r>
            <a:r>
              <a:rPr lang="en-US" sz="2400" dirty="0"/>
              <a:t> Lithium UNS).</a:t>
            </a:r>
          </a:p>
          <a:p>
            <a:r>
              <a:rPr lang="en-US" sz="2400" dirty="0"/>
              <a:t>PUI </a:t>
            </a:r>
            <a:r>
              <a:rPr lang="en-US" sz="2400" dirty="0" err="1"/>
              <a:t>Baterai</a:t>
            </a:r>
            <a:r>
              <a:rPr lang="en-US" sz="2400" dirty="0"/>
              <a:t> Lithium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yang low </a:t>
            </a:r>
            <a:r>
              <a:rPr lang="en-US" sz="2400" dirty="0" err="1"/>
              <a:t>cost,serta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baterai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performa</a:t>
            </a:r>
            <a:r>
              <a:rPr lang="en-US" sz="2400" dirty="0"/>
              <a:t> yang </a:t>
            </a:r>
            <a:r>
              <a:rPr lang="en-US" sz="2400" dirty="0" err="1"/>
              <a:t>tinggi</a:t>
            </a:r>
            <a:r>
              <a:rPr lang="en-US" sz="2400" dirty="0"/>
              <a:t>. </a:t>
            </a:r>
            <a:r>
              <a:rPr lang="en-US" sz="2400" dirty="0" err="1"/>
              <a:t>Menjadi</a:t>
            </a:r>
            <a:r>
              <a:rPr lang="en-US" sz="2400" dirty="0"/>
              <a:t> salah </a:t>
            </a:r>
            <a:r>
              <a:rPr lang="en-US" sz="2400" dirty="0" err="1"/>
              <a:t>satu</a:t>
            </a:r>
            <a:r>
              <a:rPr lang="en-US" sz="2400" dirty="0"/>
              <a:t> target </a:t>
            </a:r>
            <a:r>
              <a:rPr lang="en-US" sz="2400" dirty="0" err="1"/>
              <a:t>bersama</a:t>
            </a:r>
            <a:r>
              <a:rPr lang="en-US" sz="2400" dirty="0"/>
              <a:t>, di </a:t>
            </a:r>
            <a:r>
              <a:rPr lang="en-US" sz="2400" dirty="0" err="1"/>
              <a:t>tahun</a:t>
            </a:r>
            <a:r>
              <a:rPr lang="en-US" sz="2400" dirty="0"/>
              <a:t> 2021 </a:t>
            </a:r>
            <a:r>
              <a:rPr lang="en-US" sz="2400" dirty="0" err="1"/>
              <a:t>sampai</a:t>
            </a:r>
            <a:r>
              <a:rPr lang="en-US" sz="2400" dirty="0"/>
              <a:t> 2025 untuk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kendaraan</a:t>
            </a:r>
            <a:r>
              <a:rPr lang="en-US" sz="2400" dirty="0"/>
              <a:t> 1.000 km battery range </a:t>
            </a:r>
            <a:r>
              <a:rPr lang="en-US" sz="2400" dirty="0" err="1"/>
              <a:t>menggunakan</a:t>
            </a:r>
            <a:r>
              <a:rPr lang="en-US" sz="2400" dirty="0"/>
              <a:t> bipolar solid-state Li battery.</a:t>
            </a:r>
          </a:p>
        </p:txBody>
      </p:sp>
    </p:spTree>
    <p:extLst>
      <p:ext uri="{BB962C8B-B14F-4D97-AF65-F5344CB8AC3E}">
        <p14:creationId xmlns:p14="http://schemas.microsoft.com/office/powerpoint/2010/main" val="78673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5196-BF9D-084E-9879-5F0BFC2D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/>
              <a:t>VUCA (VOLATILITY, UNCERTAINTY, COMPLEXITY &amp; AMBIGUITY)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CFC4F-9DC6-86A2-7C10-1B081DAF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 </a:t>
            </a:r>
            <a:r>
              <a:rPr lang="en-US" dirty="0" err="1"/>
              <a:t>instabilitas</a:t>
            </a:r>
            <a:r>
              <a:rPr lang="en-US" dirty="0"/>
              <a:t> global yang </a:t>
            </a:r>
            <a:r>
              <a:rPr lang="en-US" dirty="0" err="1"/>
              <a:t>meningkat</a:t>
            </a:r>
            <a:r>
              <a:rPr lang="en-US" dirty="0"/>
              <a:t>, </a:t>
            </a:r>
            <a:r>
              <a:rPr lang="en-US" dirty="0" err="1"/>
              <a:t>geopolitik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,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iklim</a:t>
            </a:r>
            <a:r>
              <a:rPr lang="en-US" dirty="0"/>
              <a:t> yang </a:t>
            </a:r>
            <a:r>
              <a:rPr lang="en-US" dirty="0" err="1"/>
              <a:t>ekstrim</a:t>
            </a:r>
            <a:r>
              <a:rPr lang="en-US" dirty="0"/>
              <a:t>, dan </a:t>
            </a:r>
            <a:r>
              <a:rPr lang="en-US" dirty="0" err="1"/>
              <a:t>tuntutan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eksternal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. </a:t>
            </a:r>
          </a:p>
          <a:p>
            <a:r>
              <a:rPr lang="en-US" dirty="0"/>
              <a:t>Kinerja dan </a:t>
            </a:r>
            <a:r>
              <a:rPr lang="en-US" dirty="0" err="1"/>
              <a:t>prospek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global: (1)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melambat</a:t>
            </a:r>
            <a:r>
              <a:rPr lang="en-US" dirty="0"/>
              <a:t>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resesi</a:t>
            </a:r>
            <a:r>
              <a:rPr lang="en-US" dirty="0"/>
              <a:t> </a:t>
            </a:r>
            <a:r>
              <a:rPr lang="en-US" i="1" dirty="0"/>
              <a:t>(slow growth</a:t>
            </a:r>
            <a:r>
              <a:rPr lang="en-US" dirty="0"/>
              <a:t>)</a:t>
            </a:r>
            <a:r>
              <a:rPr lang="en-US" i="1" dirty="0"/>
              <a:t>;</a:t>
            </a:r>
            <a:r>
              <a:rPr lang="en-US" dirty="0"/>
              <a:t> (2) </a:t>
            </a:r>
            <a:r>
              <a:rPr lang="en-US" dirty="0" err="1"/>
              <a:t>Inflasi</a:t>
            </a:r>
            <a:r>
              <a:rPr lang="en-US" dirty="0"/>
              <a:t> sangat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i="1" dirty="0"/>
              <a:t>(high inflation</a:t>
            </a:r>
            <a:r>
              <a:rPr lang="en-US" dirty="0"/>
              <a:t>)</a:t>
            </a:r>
            <a:r>
              <a:rPr lang="en-US" i="1" dirty="0"/>
              <a:t>;</a:t>
            </a:r>
            <a:r>
              <a:rPr lang="en-US" dirty="0"/>
              <a:t> (3) </a:t>
            </a:r>
            <a:r>
              <a:rPr lang="en-US" dirty="0" err="1"/>
              <a:t>Suku</a:t>
            </a:r>
            <a:r>
              <a:rPr lang="en-US" dirty="0"/>
              <a:t> Bunga </a:t>
            </a:r>
            <a:r>
              <a:rPr lang="en-US" dirty="0" err="1"/>
              <a:t>tinggi</a:t>
            </a:r>
            <a:r>
              <a:rPr lang="en-US" dirty="0"/>
              <a:t> untuk </a:t>
            </a:r>
            <a:r>
              <a:rPr lang="en-US" dirty="0" err="1"/>
              <a:t>waktu</a:t>
            </a:r>
            <a:r>
              <a:rPr lang="en-US" dirty="0"/>
              <a:t> lama </a:t>
            </a:r>
            <a:r>
              <a:rPr lang="en-US" i="1" dirty="0"/>
              <a:t>(higher for longer</a:t>
            </a:r>
            <a:r>
              <a:rPr lang="en-US" dirty="0"/>
              <a:t>)</a:t>
            </a:r>
            <a:r>
              <a:rPr lang="en-US" i="1" dirty="0"/>
              <a:t>;</a:t>
            </a:r>
            <a:r>
              <a:rPr lang="en-US" dirty="0"/>
              <a:t> (4) Dollar AS </a:t>
            </a:r>
            <a:r>
              <a:rPr lang="en-US" dirty="0" err="1"/>
              <a:t>menguat</a:t>
            </a:r>
            <a:r>
              <a:rPr lang="en-US" dirty="0"/>
              <a:t> </a:t>
            </a:r>
            <a:r>
              <a:rPr lang="en-US" i="1" dirty="0"/>
              <a:t>(strong Dollar</a:t>
            </a:r>
            <a:r>
              <a:rPr lang="en-US" dirty="0"/>
              <a:t>); (5) </a:t>
            </a:r>
            <a:r>
              <a:rPr lang="en-US" dirty="0" err="1"/>
              <a:t>Penarikan</a:t>
            </a:r>
            <a:r>
              <a:rPr lang="en-US" dirty="0"/>
              <a:t> dana investor global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pengalihan</a:t>
            </a:r>
            <a:r>
              <a:rPr lang="en-US" dirty="0"/>
              <a:t> pada asset </a:t>
            </a:r>
            <a:r>
              <a:rPr lang="en-US" dirty="0" err="1"/>
              <a:t>likuid</a:t>
            </a:r>
            <a:r>
              <a:rPr lang="en-US" dirty="0"/>
              <a:t> </a:t>
            </a:r>
            <a:r>
              <a:rPr lang="en-US" i="1" dirty="0"/>
              <a:t>(cash is the king</a:t>
            </a:r>
            <a:r>
              <a:rPr lang="en-US" dirty="0"/>
              <a:t>) </a:t>
            </a:r>
            <a:r>
              <a:rPr lang="en-US" i="1" dirty="0"/>
              <a:t>(</a:t>
            </a:r>
            <a:r>
              <a:rPr lang="en-US" dirty="0"/>
              <a:t>BI, 2022)</a:t>
            </a:r>
          </a:p>
          <a:p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Stagflasi</a:t>
            </a:r>
            <a:r>
              <a:rPr lang="en-US" dirty="0"/>
              <a:t>, </a:t>
            </a:r>
            <a:r>
              <a:rPr lang="en-US" dirty="0" err="1"/>
              <a:t>perlambatan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inflasi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resflasi</a:t>
            </a:r>
            <a:r>
              <a:rPr lang="en-US" dirty="0"/>
              <a:t> (</a:t>
            </a:r>
            <a:r>
              <a:rPr lang="en-US" dirty="0" err="1"/>
              <a:t>resesi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dan </a:t>
            </a:r>
            <a:r>
              <a:rPr lang="en-US" dirty="0" err="1"/>
              <a:t>inflasi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9735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A505E-9D6F-DF1E-B9EB-4349C42B5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828" y="1020727"/>
            <a:ext cx="4623391" cy="52843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PUI-PT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Listrik UNS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yang </a:t>
            </a:r>
            <a:r>
              <a:rPr lang="en-US" dirty="0" err="1"/>
              <a:t>berdiri</a:t>
            </a:r>
            <a:r>
              <a:rPr lang="en-US" dirty="0"/>
              <a:t> pada </a:t>
            </a:r>
            <a:r>
              <a:rPr lang="en-US" dirty="0" err="1"/>
              <a:t>tahun</a:t>
            </a:r>
            <a:r>
              <a:rPr lang="en-US" dirty="0"/>
              <a:t> 2020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muara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baterai</a:t>
            </a:r>
            <a:r>
              <a:rPr lang="en-US" dirty="0"/>
              <a:t> di UNS. </a:t>
            </a:r>
            <a:r>
              <a:rPr lang="en-US" dirty="0" err="1"/>
              <a:t>Saat</a:t>
            </a:r>
            <a:r>
              <a:rPr lang="en-US" dirty="0"/>
              <a:t> ini </a:t>
            </a:r>
            <a:r>
              <a:rPr lang="en-US" dirty="0" err="1"/>
              <a:t>kerjasama</a:t>
            </a:r>
            <a:r>
              <a:rPr lang="en-US" dirty="0"/>
              <a:t>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ABG (</a:t>
            </a:r>
            <a:r>
              <a:rPr lang="en-US" dirty="0" err="1"/>
              <a:t>akademik</a:t>
            </a:r>
            <a:r>
              <a:rPr lang="en-US" dirty="0"/>
              <a:t>, </a:t>
            </a:r>
            <a:r>
              <a:rPr lang="en-US" dirty="0" err="1"/>
              <a:t>bisnis</a:t>
            </a:r>
            <a:r>
              <a:rPr lang="en-US" dirty="0"/>
              <a:t> dan </a:t>
            </a:r>
            <a:r>
              <a:rPr lang="en-US" dirty="0" err="1"/>
              <a:t>Pemerintah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menjalin</a:t>
            </a:r>
            <a:r>
              <a:rPr lang="en-US" dirty="0"/>
              <a:t> </a:t>
            </a: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PUI-</a:t>
            </a:r>
            <a:r>
              <a:rPr lang="en-US" dirty="0" err="1"/>
              <a:t>Baterai</a:t>
            </a:r>
            <a:r>
              <a:rPr lang="en-US" dirty="0"/>
              <a:t> Lithium UNS </a:t>
            </a:r>
            <a:r>
              <a:rPr lang="en-US" dirty="0" err="1"/>
              <a:t>adalah</a:t>
            </a:r>
            <a:r>
              <a:rPr lang="en-US" dirty="0"/>
              <a:t> : PT. </a:t>
            </a:r>
            <a:r>
              <a:rPr lang="en-US" dirty="0" err="1"/>
              <a:t>Pertamina</a:t>
            </a:r>
            <a:r>
              <a:rPr lang="en-US" dirty="0"/>
              <a:t>, PT. LEN </a:t>
            </a:r>
            <a:r>
              <a:rPr lang="en-US" dirty="0" err="1"/>
              <a:t>Industri</a:t>
            </a:r>
            <a:r>
              <a:rPr lang="en-US" dirty="0"/>
              <a:t>, LIPI, BPPT, B4T, BSN, BATAN, MIND ID (</a:t>
            </a:r>
            <a:r>
              <a:rPr lang="en-US" dirty="0" err="1"/>
              <a:t>Konsursium</a:t>
            </a:r>
            <a:r>
              <a:rPr lang="en-US" dirty="0"/>
              <a:t> </a:t>
            </a:r>
            <a:r>
              <a:rPr lang="en-US" dirty="0" err="1"/>
              <a:t>pertambangan</a:t>
            </a:r>
            <a:r>
              <a:rPr lang="en-US" dirty="0"/>
              <a:t> : INALUM, ANTAM, Freeport, </a:t>
            </a:r>
            <a:r>
              <a:rPr lang="en-US" dirty="0" err="1"/>
              <a:t>dll</a:t>
            </a:r>
            <a:r>
              <a:rPr lang="en-US" dirty="0"/>
              <a:t>). </a:t>
            </a:r>
          </a:p>
          <a:p>
            <a:pPr marL="0" indent="0">
              <a:buNone/>
            </a:pPr>
            <a:r>
              <a:rPr lang="en-US" dirty="0"/>
              <a:t>PUI </a:t>
            </a:r>
            <a:r>
              <a:rPr lang="en-US" dirty="0" err="1"/>
              <a:t>Baterai</a:t>
            </a:r>
            <a:r>
              <a:rPr lang="en-US" dirty="0"/>
              <a:t> Lithium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baterai</a:t>
            </a:r>
            <a:r>
              <a:rPr lang="en-US" dirty="0"/>
              <a:t> lithium dan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penyimpan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untuk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dan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terbarukan</a:t>
            </a:r>
            <a:r>
              <a:rPr lang="en-US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05C7A-6779-95D3-C161-B5A6CE922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81" y="1903509"/>
            <a:ext cx="6645412" cy="36464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1AD6675-3BC2-2CC2-A8E6-236546D37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81" y="1290511"/>
            <a:ext cx="6645412" cy="612998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/>
              <a:t>PUSAT UNGGULAN IPTEK BATERAI LITHIUM</a:t>
            </a:r>
          </a:p>
        </p:txBody>
      </p:sp>
    </p:spTree>
    <p:extLst>
      <p:ext uri="{BB962C8B-B14F-4D97-AF65-F5344CB8AC3E}">
        <p14:creationId xmlns:p14="http://schemas.microsoft.com/office/powerpoint/2010/main" val="3152092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F2B73-8F97-DFD3-5D79-F0C6C0A77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519" y="780138"/>
            <a:ext cx="10515600" cy="72979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AKSELERASI HILIRISASI </a:t>
            </a:r>
            <a:br>
              <a:rPr lang="en-US" sz="3000" b="1" dirty="0"/>
            </a:br>
            <a:r>
              <a:rPr lang="en-US" sz="3000" b="1" dirty="0"/>
              <a:t>Program </a:t>
            </a:r>
            <a:r>
              <a:rPr lang="en-US" sz="3000" b="1" dirty="0" err="1"/>
              <a:t>Pengembangan</a:t>
            </a:r>
            <a:r>
              <a:rPr lang="en-US" sz="3000" b="1" dirty="0"/>
              <a:t> </a:t>
            </a:r>
            <a:r>
              <a:rPr lang="en-US" sz="3000" b="1" dirty="0" err="1"/>
              <a:t>Inovasi</a:t>
            </a:r>
            <a:r>
              <a:rPr lang="en-US" sz="3000" b="1" dirty="0"/>
              <a:t> (PPI) – UNS Innovation Hub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740162-B576-12C6-4BA1-E165566C2F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2092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3087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FE19-00ED-24CE-0F85-867E0B1C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Program </a:t>
            </a:r>
            <a:r>
              <a:rPr lang="en-US" sz="4000" b="1" dirty="0" err="1"/>
              <a:t>Pengembangan</a:t>
            </a:r>
            <a:r>
              <a:rPr lang="en-US" sz="4000" b="1" dirty="0"/>
              <a:t> </a:t>
            </a:r>
            <a:r>
              <a:rPr lang="en-US" sz="4000" b="1" dirty="0" err="1"/>
              <a:t>Inovasi</a:t>
            </a:r>
            <a:r>
              <a:rPr lang="en-US" sz="4000" b="1" dirty="0"/>
              <a:t> (PPI) – </a:t>
            </a:r>
            <a:br>
              <a:rPr lang="en-US" sz="4000" b="1" dirty="0"/>
            </a:br>
            <a:r>
              <a:rPr lang="en-US" sz="4000" b="1" dirty="0"/>
              <a:t>UNS Innovation Hub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88EAA4-AEBE-6224-9EAD-A151BEC1A7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463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F06BD8E-1866-7107-E8E1-0A35685C77E9}"/>
              </a:ext>
            </a:extLst>
          </p:cNvPr>
          <p:cNvGrpSpPr/>
          <p:nvPr/>
        </p:nvGrpSpPr>
        <p:grpSpPr>
          <a:xfrm>
            <a:off x="838200" y="1681163"/>
            <a:ext cx="10563063" cy="4145479"/>
            <a:chOff x="838200" y="1681163"/>
            <a:chExt cx="10563063" cy="4145479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E31CF8DE-9D6C-94CD-1272-BB2C5D153712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1681163"/>
              <a:ext cx="5183188" cy="9476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600" b="1" dirty="0" err="1"/>
                <a:t>Pupuk</a:t>
              </a:r>
              <a:r>
                <a:rPr lang="en-US" sz="1600" b="1" dirty="0"/>
                <a:t> </a:t>
              </a:r>
              <a:r>
                <a:rPr lang="en-US" sz="1600" b="1" dirty="0" err="1"/>
                <a:t>Organik</a:t>
              </a:r>
              <a:r>
                <a:rPr lang="en-US" sz="1600" b="1" dirty="0"/>
                <a:t> </a:t>
              </a:r>
              <a:r>
                <a:rPr lang="en-US" sz="1600" b="1" dirty="0" err="1"/>
                <a:t>Komfera</a:t>
              </a:r>
              <a:r>
                <a:rPr lang="en-US" sz="1600" b="1" dirty="0"/>
                <a:t> </a:t>
              </a:r>
              <a:r>
                <a:rPr lang="en-US" sz="1600" b="1" dirty="0" err="1"/>
                <a:t>Semar</a:t>
              </a:r>
              <a:r>
                <a:rPr lang="en-US" sz="1600" b="1" dirty="0"/>
                <a:t> </a:t>
              </a: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600" b="1" dirty="0" err="1"/>
                <a:t>Pupuk</a:t>
              </a:r>
              <a:r>
                <a:rPr lang="en-US" sz="1600" b="1" dirty="0"/>
                <a:t> </a:t>
              </a:r>
              <a:r>
                <a:rPr lang="en-US" sz="1600" b="1" dirty="0" err="1"/>
                <a:t>organik</a:t>
              </a:r>
              <a:r>
                <a:rPr lang="en-US" sz="1600" b="1" dirty="0"/>
                <a:t> </a:t>
              </a:r>
              <a:r>
                <a:rPr lang="en-US" sz="1600" b="1" dirty="0" err="1"/>
                <a:t>kompos</a:t>
              </a:r>
              <a:r>
                <a:rPr lang="en-US" sz="1600" b="1" dirty="0"/>
                <a:t> </a:t>
              </a:r>
              <a:r>
                <a:rPr lang="en-US" sz="1600" b="1" dirty="0" err="1"/>
                <a:t>indigofera</a:t>
              </a:r>
              <a:endParaRPr lang="en-US" sz="1600" b="1" dirty="0"/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600" b="1" dirty="0"/>
                <a:t>Prof. Dr. Ir. Maria Theresia Sri </a:t>
              </a:r>
              <a:r>
                <a:rPr lang="en-US" sz="1600" b="1" dirty="0" err="1"/>
                <a:t>Budiastuti</a:t>
              </a:r>
              <a:r>
                <a:rPr lang="en-US" sz="1600" b="1" dirty="0"/>
                <a:t>, </a:t>
              </a:r>
              <a:r>
                <a:rPr lang="en-US" sz="1600" b="1" dirty="0" err="1"/>
                <a:t>M.Si</a:t>
              </a:r>
              <a:r>
                <a:rPr lang="en-US" sz="1600" b="1" dirty="0"/>
                <a:t>.</a:t>
              </a:r>
            </a:p>
          </p:txBody>
        </p:sp>
        <p:pic>
          <p:nvPicPr>
            <p:cNvPr id="9" name="Content Placeholder 13">
              <a:extLst>
                <a:ext uri="{FF2B5EF4-FFF2-40B4-BE49-F238E27FC236}">
                  <a16:creationId xmlns:a16="http://schemas.microsoft.com/office/drawing/2014/main" id="{233AF0AD-E452-B851-F84E-1904C2DCF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07267" y="2821261"/>
              <a:ext cx="5193996" cy="3005381"/>
            </a:xfrm>
            <a:prstGeom prst="rect">
              <a:avLst/>
            </a:prstGeom>
          </p:spPr>
        </p:pic>
        <p:sp>
          <p:nvSpPr>
            <p:cNvPr id="10" name="Text Placeholder 8">
              <a:extLst>
                <a:ext uri="{FF2B5EF4-FFF2-40B4-BE49-F238E27FC236}">
                  <a16:creationId xmlns:a16="http://schemas.microsoft.com/office/drawing/2014/main" id="{1612664A-9EB2-DD2F-84B0-84C05301D057}"/>
                </a:ext>
              </a:extLst>
            </p:cNvPr>
            <p:cNvSpPr txBox="1">
              <a:spLocks/>
            </p:cNvSpPr>
            <p:nvPr/>
          </p:nvSpPr>
          <p:spPr>
            <a:xfrm>
              <a:off x="839788" y="1681163"/>
              <a:ext cx="5157787" cy="82391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b="1" dirty="0" err="1"/>
                <a:t>Benih</a:t>
              </a:r>
              <a:r>
                <a:rPr lang="en-US" sz="1600" b="1" dirty="0"/>
                <a:t> Pisang Hasil Kultur </a:t>
              </a:r>
              <a:r>
                <a:rPr lang="en-US" sz="1600" b="1" dirty="0" err="1"/>
                <a:t>Jaringan</a:t>
              </a:r>
              <a:endParaRPr lang="en-US" sz="1600" b="1" dirty="0"/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b="1" dirty="0" err="1"/>
                <a:t>Budidaya</a:t>
              </a:r>
              <a:r>
                <a:rPr lang="en-US" sz="1600" b="1" dirty="0"/>
                <a:t> pisang </a:t>
              </a:r>
              <a:r>
                <a:rPr lang="en-US" sz="1600" b="1" dirty="0" err="1"/>
                <a:t>secara</a:t>
              </a:r>
              <a:r>
                <a:rPr lang="en-US" sz="1600" b="1" dirty="0"/>
                <a:t> kultur </a:t>
              </a:r>
              <a:r>
                <a:rPr lang="en-US" sz="1600" b="1" dirty="0" err="1"/>
                <a:t>jaringan</a:t>
              </a:r>
              <a:endParaRPr lang="en-US" sz="1600" b="1" dirty="0"/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b="1" dirty="0"/>
                <a:t>Prof. Dr. </a:t>
              </a:r>
              <a:r>
                <a:rPr lang="en-US" sz="1600" b="1" dirty="0" err="1"/>
                <a:t>Samanhudi</a:t>
              </a:r>
              <a:r>
                <a:rPr lang="en-US" sz="1600" b="1" dirty="0"/>
                <a:t>, S.P., </a:t>
              </a:r>
              <a:r>
                <a:rPr lang="en-US" sz="1600" b="1" dirty="0" err="1"/>
                <a:t>M.Si</a:t>
              </a:r>
              <a:r>
                <a:rPr lang="en-US" sz="1600" b="1" dirty="0"/>
                <a:t>.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69BB370-CC4B-C5B4-2539-0719926A3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628765"/>
              <a:ext cx="5244357" cy="3102184"/>
            </a:xfrm>
            <a:prstGeom prst="rect">
              <a:avLst/>
            </a:prstGeom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A6A2484-9106-B243-56AB-D94138D2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874"/>
            <a:ext cx="10515600" cy="72979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KATALOG INOVASI UNS</a:t>
            </a:r>
          </a:p>
        </p:txBody>
      </p:sp>
    </p:spTree>
    <p:extLst>
      <p:ext uri="{BB962C8B-B14F-4D97-AF65-F5344CB8AC3E}">
        <p14:creationId xmlns:p14="http://schemas.microsoft.com/office/powerpoint/2010/main" val="1888673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A6A2484-9106-B243-56AB-D94138D2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874"/>
            <a:ext cx="10515600" cy="72979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KATALOG INOVASI UNS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F14CEF-20A9-26E8-D1C9-C7FBA978AD6C}"/>
              </a:ext>
            </a:extLst>
          </p:cNvPr>
          <p:cNvGrpSpPr/>
          <p:nvPr/>
        </p:nvGrpSpPr>
        <p:grpSpPr>
          <a:xfrm>
            <a:off x="838200" y="1489774"/>
            <a:ext cx="10517188" cy="4963478"/>
            <a:chOff x="838200" y="1489774"/>
            <a:chExt cx="10517188" cy="4963478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E31CF8DE-9D6C-94CD-1272-BB2C5D153712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1489774"/>
              <a:ext cx="5183188" cy="94760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600" b="1" dirty="0" err="1"/>
                <a:t>Segmen</a:t>
              </a:r>
              <a:r>
                <a:rPr lang="en-US" sz="1600" b="1" dirty="0"/>
                <a:t> Kolom </a:t>
              </a:r>
              <a:r>
                <a:rPr lang="en-US" sz="1600" b="1" dirty="0" err="1"/>
                <a:t>Struktur</a:t>
              </a:r>
              <a:r>
                <a:rPr lang="en-US" sz="1600" b="1" dirty="0"/>
                <a:t> </a:t>
              </a:r>
              <a:r>
                <a:rPr lang="en-US" sz="1600" b="1" dirty="0" err="1"/>
                <a:t>Beton</a:t>
              </a:r>
              <a:r>
                <a:rPr lang="en-US" sz="1600" b="1" dirty="0"/>
                <a:t> </a:t>
              </a:r>
              <a:r>
                <a:rPr lang="en-US" sz="1600" b="1" dirty="0" err="1"/>
                <a:t>Moduler</a:t>
              </a:r>
              <a:endParaRPr lang="en-US" sz="1600" b="1" dirty="0"/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600" b="1" dirty="0" err="1"/>
                <a:t>Kolo</a:t>
              </a:r>
              <a:r>
                <a:rPr lang="en-US" sz="1600" b="1" dirty="0"/>
                <a:t> </a:t>
              </a:r>
              <a:r>
                <a:rPr lang="en-US" sz="1600" b="1" dirty="0" err="1"/>
                <a:t>Struktur</a:t>
              </a:r>
              <a:r>
                <a:rPr lang="en-US" sz="1600" b="1" dirty="0"/>
                <a:t> </a:t>
              </a:r>
              <a:r>
                <a:rPr lang="en-US" sz="1600" b="1" dirty="0" err="1"/>
                <a:t>Bangunan</a:t>
              </a:r>
              <a:r>
                <a:rPr lang="en-US" sz="1600" b="1" dirty="0"/>
                <a:t> Gedung</a:t>
              </a:r>
            </a:p>
            <a:p>
              <a:pPr marL="0" indent="0" algn="ctr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en-US" sz="1600" b="1" dirty="0"/>
                <a:t>Dr. Ir. </a:t>
              </a:r>
              <a:r>
                <a:rPr lang="en-US" sz="1600" b="1" dirty="0" err="1"/>
                <a:t>Chundakus</a:t>
              </a:r>
              <a:r>
                <a:rPr lang="en-US" sz="1600" b="1" dirty="0"/>
                <a:t> </a:t>
              </a:r>
              <a:r>
                <a:rPr lang="en-US" sz="1600" b="1" dirty="0" err="1"/>
                <a:t>Habsya</a:t>
              </a:r>
              <a:r>
                <a:rPr lang="en-US" sz="1600" b="1" dirty="0"/>
                <a:t>, M.S., Ars.</a:t>
              </a:r>
            </a:p>
          </p:txBody>
        </p:sp>
        <p:sp>
          <p:nvSpPr>
            <p:cNvPr id="10" name="Text Placeholder 8">
              <a:extLst>
                <a:ext uri="{FF2B5EF4-FFF2-40B4-BE49-F238E27FC236}">
                  <a16:creationId xmlns:a16="http://schemas.microsoft.com/office/drawing/2014/main" id="{1612664A-9EB2-DD2F-84B0-84C05301D057}"/>
                </a:ext>
              </a:extLst>
            </p:cNvPr>
            <p:cNvSpPr txBox="1">
              <a:spLocks/>
            </p:cNvSpPr>
            <p:nvPr/>
          </p:nvSpPr>
          <p:spPr>
            <a:xfrm>
              <a:off x="839788" y="1489774"/>
              <a:ext cx="5157787" cy="82391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b="1" dirty="0" err="1"/>
                <a:t>Telur</a:t>
              </a:r>
              <a:r>
                <a:rPr lang="en-US" sz="1600" b="1" dirty="0"/>
                <a:t> Asin </a:t>
              </a:r>
              <a:r>
                <a:rPr lang="en-US" sz="1600" b="1" dirty="0" err="1"/>
                <a:t>Rendah</a:t>
              </a:r>
              <a:r>
                <a:rPr lang="en-US" sz="1600" b="1" dirty="0"/>
                <a:t> Sodium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b="1" dirty="0"/>
                <a:t>T </a:t>
              </a:r>
              <a:r>
                <a:rPr lang="en-US" sz="1600" b="1" dirty="0" err="1"/>
                <a:t>elur</a:t>
              </a:r>
              <a:r>
                <a:rPr lang="en-US" sz="1600" b="1" dirty="0"/>
                <a:t> </a:t>
              </a:r>
              <a:r>
                <a:rPr lang="en-US" sz="1600" b="1" dirty="0" err="1"/>
                <a:t>asin</a:t>
              </a:r>
              <a:r>
                <a:rPr lang="en-US" sz="1600" b="1" dirty="0"/>
                <a:t> </a:t>
              </a:r>
              <a:r>
                <a:rPr lang="en-US" sz="1600" b="1" dirty="0" err="1"/>
                <a:t>dengan</a:t>
              </a:r>
              <a:r>
                <a:rPr lang="en-US" sz="1600" b="1" dirty="0"/>
                <a:t> garam sodium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600" b="1" dirty="0"/>
                <a:t>DR. </a:t>
              </a:r>
              <a:r>
                <a:rPr lang="en-US" sz="1600" b="1" dirty="0" err="1"/>
                <a:t>Setyaningrum</a:t>
              </a:r>
              <a:r>
                <a:rPr lang="en-US" sz="1600" b="1" dirty="0"/>
                <a:t> </a:t>
              </a:r>
              <a:r>
                <a:rPr lang="en-US" sz="1600" b="1" dirty="0" err="1"/>
                <a:t>Ariviani</a:t>
              </a:r>
              <a:r>
                <a:rPr lang="en-US" sz="1600" b="1" dirty="0"/>
                <a:t> , S.T.P., M.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103615D-2223-AB97-F234-E6C0371DF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751012"/>
              <a:ext cx="5318423" cy="30053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96F9B5-C2C9-B986-B04A-B37830088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2199" y="2492187"/>
              <a:ext cx="4789967" cy="39610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9031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EA5FD-FF6C-EF92-6B93-E296B92FB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Terima Kasih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C7E86-DEF6-354B-16F1-E4A341BD5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trimulyaningsih@staff.uns.ac.id</a:t>
            </a:r>
            <a:endParaRPr lang="en-US" dirty="0"/>
          </a:p>
          <a:p>
            <a:pPr algn="ctr"/>
            <a:r>
              <a:rPr lang="en-US" dirty="0"/>
              <a:t>Department of Economics</a:t>
            </a:r>
          </a:p>
          <a:p>
            <a:pPr algn="ctr"/>
            <a:r>
              <a:rPr lang="en-US" dirty="0"/>
              <a:t>Faculty of Economics and Business, UNS</a:t>
            </a:r>
          </a:p>
        </p:txBody>
      </p:sp>
    </p:spTree>
    <p:extLst>
      <p:ext uri="{BB962C8B-B14F-4D97-AF65-F5344CB8AC3E}">
        <p14:creationId xmlns:p14="http://schemas.microsoft.com/office/powerpoint/2010/main" val="219403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D4FA-958F-6BF5-7E2B-45ABA5D0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739" y="681037"/>
            <a:ext cx="9943214" cy="72979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KINERJA INDUSTRI LINTAS SEKTOR - 2022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33972-9448-1384-E1B2-AB0D89A9A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2548" y="1825625"/>
            <a:ext cx="4251251" cy="4351338"/>
          </a:xfrm>
        </p:spPr>
        <p:txBody>
          <a:bodyPr>
            <a:normAutofit fontScale="92500"/>
          </a:bodyPr>
          <a:lstStyle/>
          <a:p>
            <a:r>
              <a:rPr lang="en-US" sz="2200" i="1" dirty="0"/>
              <a:t>Several industries have recovered more slowly while a few are not yet back to their second quarter 2019 output level. </a:t>
            </a:r>
          </a:p>
          <a:p>
            <a:r>
              <a:rPr lang="en-US" sz="2200" i="1" dirty="0"/>
              <a:t>The former includes wood products, electronics, rubber products, and textiles and garments. </a:t>
            </a:r>
          </a:p>
          <a:p>
            <a:r>
              <a:rPr lang="en-US" sz="2200" i="1" dirty="0"/>
              <a:t>The slow recovery in textiles and garments, as well as in electronics, is because of the lagged consumer response as these products are not deemed necessities.</a:t>
            </a:r>
          </a:p>
          <a:p>
            <a:pPr marL="0" indent="0">
              <a:buNone/>
            </a:pPr>
            <a:r>
              <a:rPr lang="en-US" sz="2200" dirty="0" err="1"/>
              <a:t>Sumber</a:t>
            </a:r>
            <a:r>
              <a:rPr lang="en-US" sz="2200" dirty="0"/>
              <a:t>: Anas et al.,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C94E8-A93F-E20B-8C91-3BE289F0C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83" y="1280571"/>
            <a:ext cx="5227647" cy="512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7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2CC5F-C640-092C-4310-3AC322D4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73469"/>
            <a:ext cx="10515600" cy="729793"/>
          </a:xfrm>
        </p:spPr>
        <p:txBody>
          <a:bodyPr>
            <a:noAutofit/>
          </a:bodyPr>
          <a:lstStyle/>
          <a:p>
            <a:pPr algn="ctr"/>
            <a:r>
              <a:rPr lang="en-US" sz="3500" b="1" dirty="0"/>
              <a:t>PRODUKTIVITAS INDUSTRI – TOTAL FACTOR PRODUCTIVITY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2F0A31-AB0D-7F68-0554-459A113F1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051" y="6014066"/>
            <a:ext cx="8879958" cy="3934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 err="1"/>
              <a:t>Sumber</a:t>
            </a:r>
            <a:r>
              <a:rPr lang="en-US" sz="1400" dirty="0"/>
              <a:t>: Anas et al (2022); </a:t>
            </a:r>
            <a:r>
              <a:rPr lang="en-US" sz="1400" dirty="0">
                <a:effectLst/>
              </a:rPr>
              <a:t>Comparative Total Factor Productivity, 1990–2018 (Index, 1990 = 1)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75313D-A8D5-6804-F5CF-F24767AE6281}"/>
              </a:ext>
            </a:extLst>
          </p:cNvPr>
          <p:cNvSpPr txBox="1">
            <a:spLocks/>
          </p:cNvSpPr>
          <p:nvPr/>
        </p:nvSpPr>
        <p:spPr>
          <a:xfrm>
            <a:off x="7995683" y="1684973"/>
            <a:ext cx="3827721" cy="40459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>
                <a:latin typeface="Open Sans" panose="020B0606030504020204" pitchFamily="34" charset="0"/>
              </a:rPr>
              <a:t>Produktivitas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industri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manufaktur</a:t>
            </a:r>
            <a:r>
              <a:rPr lang="en-US" sz="1800" dirty="0">
                <a:latin typeface="Open Sans" panose="020B0606030504020204" pitchFamily="34" charset="0"/>
              </a:rPr>
              <a:t> di Malaysia (</a:t>
            </a:r>
            <a:r>
              <a:rPr lang="en-US" sz="1800" dirty="0" err="1">
                <a:latin typeface="Open Sans" panose="020B0606030504020204" pitchFamily="34" charset="0"/>
              </a:rPr>
              <a:t>Vietnam&amp;China</a:t>
            </a:r>
            <a:r>
              <a:rPr lang="en-US" sz="1800" dirty="0">
                <a:latin typeface="Open Sans" panose="020B0606030504020204" pitchFamily="34" charset="0"/>
              </a:rPr>
              <a:t>) di </a:t>
            </a:r>
            <a:r>
              <a:rPr lang="en-US" sz="1800" dirty="0" err="1">
                <a:latin typeface="Open Sans" panose="020B0606030504020204" pitchFamily="34" charset="0"/>
              </a:rPr>
              <a:t>atas</a:t>
            </a:r>
            <a:r>
              <a:rPr lang="en-US" sz="1800" dirty="0">
                <a:latin typeface="Open Sans" panose="020B0606030504020204" pitchFamily="34" charset="0"/>
              </a:rPr>
              <a:t> Indonesia; </a:t>
            </a:r>
            <a:r>
              <a:rPr lang="en-US" sz="1800" dirty="0" err="1">
                <a:latin typeface="Open Sans" panose="020B0606030504020204" pitchFamily="34" charset="0"/>
              </a:rPr>
              <a:t>tetapi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masih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bersaing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dengan</a:t>
            </a:r>
            <a:r>
              <a:rPr lang="en-US" sz="1800" dirty="0">
                <a:latin typeface="Open Sans" panose="020B0606030504020204" pitchFamily="34" charset="0"/>
              </a:rPr>
              <a:t> Thailand dan </a:t>
            </a:r>
            <a:r>
              <a:rPr lang="en-US" sz="1800" dirty="0" err="1">
                <a:latin typeface="Open Sans" panose="020B0606030504020204" pitchFamily="34" charset="0"/>
              </a:rPr>
              <a:t>Phillipines</a:t>
            </a:r>
            <a:r>
              <a:rPr lang="en-US" sz="1800" dirty="0">
                <a:latin typeface="Open Sans" panose="020B0606030504020204" pitchFamily="34" charset="0"/>
              </a:rPr>
              <a:t>.</a:t>
            </a:r>
            <a:endParaRPr lang="en-US" sz="1800" b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b="0" i="1" dirty="0">
                <a:effectLst/>
                <a:latin typeface="Open Sans" panose="020B0606030504020204" pitchFamily="34" charset="0"/>
              </a:rPr>
              <a:t>“Manufacturing is the subject of much government attention, in particular the </a:t>
            </a:r>
            <a:r>
              <a:rPr lang="en-US" sz="1800" b="1" i="1" dirty="0">
                <a:effectLst/>
                <a:latin typeface="Open Sans" panose="020B0606030504020204" pitchFamily="34" charset="0"/>
              </a:rPr>
              <a:t>sector’s perceived malaise and the phenomenon of ‘</a:t>
            </a:r>
            <a:r>
              <a:rPr lang="en-US" sz="1800" b="1" i="1" dirty="0" err="1">
                <a:effectLst/>
                <a:latin typeface="Open Sans" panose="020B0606030504020204" pitchFamily="34" charset="0"/>
              </a:rPr>
              <a:t>deindustrialisation</a:t>
            </a:r>
            <a:r>
              <a:rPr lang="en-US" sz="1800" b="1" i="1" dirty="0">
                <a:effectLst/>
                <a:latin typeface="Open Sans" panose="020B0606030504020204" pitchFamily="34" charset="0"/>
              </a:rPr>
              <a:t>’”</a:t>
            </a:r>
            <a:r>
              <a:rPr lang="en-US" sz="1800" b="0" i="0" dirty="0">
                <a:effectLst/>
                <a:latin typeface="Open Sans" panose="020B0606030504020204" pitchFamily="34" charset="0"/>
              </a:rPr>
              <a:t> (Anas et al., 2022)</a:t>
            </a: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01D88-E61B-CB0A-7901-EEB66FE75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67" y="1486955"/>
            <a:ext cx="7303026" cy="452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58DA-459E-1B44-CA43-2D12E5035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MANUFACTURING LABOUR PRODUCTIVITY 1990-2021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A154-4B52-DD15-9D3C-D6C6DFDBD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69171"/>
            <a:ext cx="9539177" cy="3928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dirty="0"/>
              <a:t>Source: Asian Productivity Organization (https://www.apo-tokyo.org/wedo/productivity-measurement); Economist Intelligence Unit (https://viewpoint.eiu.com/data).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8003F3-C476-EC0F-24EB-1B4DC9BD5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493" y="1922544"/>
            <a:ext cx="5936341" cy="3553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AC6630-7142-CEC9-5EB9-B49E5D93E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95" y="1829743"/>
            <a:ext cx="5969307" cy="36450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307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F013A-5C46-6566-D661-3D58D8FC9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801408"/>
            <a:ext cx="10515600" cy="729793"/>
          </a:xfrm>
        </p:spPr>
        <p:txBody>
          <a:bodyPr>
            <a:normAutofit/>
          </a:bodyPr>
          <a:lstStyle/>
          <a:p>
            <a:pPr algn="ctr"/>
            <a:r>
              <a:rPr lang="en-US" sz="3500" dirty="0"/>
              <a:t>APAKAH INDONESIA MENGALAMI DEINDUSTRIALISASI?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DDDB4-C3E2-0D4A-56A6-8E0C492E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7276"/>
            <a:ext cx="10515600" cy="39285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latin typeface="Calibri "/>
              </a:rPr>
              <a:t>Sumber</a:t>
            </a:r>
            <a:r>
              <a:rPr lang="en-US" sz="1600" dirty="0">
                <a:latin typeface="Calibri "/>
              </a:rPr>
              <a:t>: </a:t>
            </a:r>
            <a:r>
              <a:rPr lang="en-US" sz="1600" i="0" dirty="0">
                <a:effectLst/>
                <a:latin typeface="Calibri "/>
              </a:rPr>
              <a:t> World Development Indicators, World Bank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i="0" dirty="0">
                <a:effectLst/>
                <a:latin typeface="Calibri "/>
              </a:rPr>
              <a:t>(</a:t>
            </a:r>
            <a:r>
              <a:rPr lang="en-US" sz="1600" i="0" u="none" strike="noStrike" dirty="0">
                <a:effectLst/>
                <a:latin typeface="Calibri 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https://databank.worldbank.org/reports.aspx?source=World-Development-Indicators</a:t>
            </a:r>
            <a:r>
              <a:rPr lang="en-US" sz="1600" i="0" dirty="0">
                <a:effectLst/>
                <a:latin typeface="Calibri "/>
              </a:rPr>
              <a:t>)</a:t>
            </a:r>
            <a:endParaRPr lang="en-US" sz="1600" dirty="0">
              <a:latin typeface="Calibri 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891C1D-F965-C38D-0215-C8574CC19CCB}"/>
              </a:ext>
            </a:extLst>
          </p:cNvPr>
          <p:cNvSpPr txBox="1">
            <a:spLocks/>
          </p:cNvSpPr>
          <p:nvPr/>
        </p:nvSpPr>
        <p:spPr>
          <a:xfrm>
            <a:off x="7772397" y="1534475"/>
            <a:ext cx="3530009" cy="41220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>
                <a:latin typeface="Open Sans" panose="020B0606030504020204" pitchFamily="34" charset="0"/>
              </a:rPr>
              <a:t>Industri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manufaktur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tumbuh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positif</a:t>
            </a:r>
            <a:r>
              <a:rPr lang="en-US" sz="1800" dirty="0">
                <a:latin typeface="Open Sans" panose="020B0606030504020204" pitchFamily="34" charset="0"/>
              </a:rPr>
              <a:t> (double digit 1985-1996/ before AFC).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>
                <a:latin typeface="Open Sans" panose="020B0606030504020204" pitchFamily="34" charset="0"/>
              </a:rPr>
              <a:t>Pertumbuhannya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melambat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setelah</a:t>
            </a:r>
            <a:r>
              <a:rPr lang="en-US" sz="1800" dirty="0">
                <a:latin typeface="Open Sans" panose="020B0606030504020204" pitchFamily="34" charset="0"/>
              </a:rPr>
              <a:t> AFC (5%)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err="1">
                <a:latin typeface="Open Sans" panose="020B0606030504020204" pitchFamily="34" charset="0"/>
              </a:rPr>
              <a:t>Porsi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industri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manufaktur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dalam</a:t>
            </a:r>
            <a:r>
              <a:rPr lang="en-US" sz="1800" dirty="0">
                <a:latin typeface="Open Sans" panose="020B0606030504020204" pitchFamily="34" charset="0"/>
              </a:rPr>
              <a:t> GDP </a:t>
            </a:r>
            <a:r>
              <a:rPr lang="en-US" sz="1800" dirty="0" err="1">
                <a:latin typeface="Open Sans" panose="020B0606030504020204" pitchFamily="34" charset="0"/>
              </a:rPr>
              <a:t>turun</a:t>
            </a:r>
            <a:r>
              <a:rPr lang="en-US" sz="1800" dirty="0">
                <a:latin typeface="Open Sans" panose="020B0606030504020204" pitchFamily="34" charset="0"/>
              </a:rPr>
              <a:t> </a:t>
            </a:r>
            <a:r>
              <a:rPr lang="en-US" sz="1800" dirty="0" err="1">
                <a:latin typeface="Open Sans" panose="020B0606030504020204" pitchFamily="34" charset="0"/>
              </a:rPr>
              <a:t>dari</a:t>
            </a:r>
            <a:r>
              <a:rPr lang="en-US" sz="1800" dirty="0">
                <a:latin typeface="Open Sans" panose="020B0606030504020204" pitchFamily="34" charset="0"/>
              </a:rPr>
              <a:t> 32% </a:t>
            </a:r>
            <a:r>
              <a:rPr lang="en-US" sz="1800" dirty="0" err="1">
                <a:latin typeface="Open Sans" panose="020B0606030504020204" pitchFamily="34" charset="0"/>
              </a:rPr>
              <a:t>tahun</a:t>
            </a:r>
            <a:r>
              <a:rPr lang="en-US" sz="1800" dirty="0">
                <a:latin typeface="Open Sans" panose="020B0606030504020204" pitchFamily="34" charset="0"/>
              </a:rPr>
              <a:t> 2002 </a:t>
            </a:r>
            <a:r>
              <a:rPr lang="en-US" sz="1800" dirty="0" err="1">
                <a:latin typeface="Open Sans" panose="020B0606030504020204" pitchFamily="34" charset="0"/>
              </a:rPr>
              <a:t>menjadi</a:t>
            </a:r>
            <a:r>
              <a:rPr lang="en-US" sz="1800" dirty="0">
                <a:latin typeface="Open Sans" panose="020B0606030504020204" pitchFamily="34" charset="0"/>
              </a:rPr>
              <a:t> 19%.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>
                <a:latin typeface="Open Sans" panose="020B0606030504020204" pitchFamily="34" charset="0"/>
              </a:rPr>
              <a:t>Why: </a:t>
            </a:r>
            <a:r>
              <a:rPr lang="en-US" sz="1800" dirty="0" err="1">
                <a:latin typeface="Open Sans" panose="020B0606030504020204" pitchFamily="34" charset="0"/>
              </a:rPr>
              <a:t>labour</a:t>
            </a:r>
            <a:r>
              <a:rPr lang="en-US" sz="1800" dirty="0">
                <a:latin typeface="Open Sans" panose="020B0606030504020204" pitchFamily="34" charset="0"/>
              </a:rPr>
              <a:t> regulation; GVC; barriers for international movement; growing of China; Dutch Disease.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D6BE20-ACA6-5DE7-FDE0-FAB816E41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41" y="1577007"/>
            <a:ext cx="6617875" cy="41678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5665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87CA-CFBA-4D15-1761-E773003E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139"/>
            <a:ext cx="10515600" cy="729793"/>
          </a:xfrm>
        </p:spPr>
        <p:txBody>
          <a:bodyPr>
            <a:normAutofit/>
          </a:bodyPr>
          <a:lstStyle/>
          <a:p>
            <a:pPr algn="ctr"/>
            <a:r>
              <a:rPr lang="en-US" sz="3500" b="1" dirty="0"/>
              <a:t>KINERJA INDUSTRI DI INDONESIA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80C652-04A1-875B-3F0A-4061C073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76887"/>
            <a:ext cx="9432851" cy="338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err="1"/>
              <a:t>Sumber</a:t>
            </a:r>
            <a:r>
              <a:rPr lang="en-US" sz="1800" dirty="0"/>
              <a:t>: Mulyaningsih, </a:t>
            </a:r>
            <a:r>
              <a:rPr lang="en-US" sz="1800" dirty="0" err="1"/>
              <a:t>Sarmidi</a:t>
            </a:r>
            <a:r>
              <a:rPr lang="en-US" sz="1800" dirty="0"/>
              <a:t> &amp; </a:t>
            </a:r>
            <a:r>
              <a:rPr lang="en-US" sz="1800" dirty="0" err="1"/>
              <a:t>Cahyadin</a:t>
            </a:r>
            <a:r>
              <a:rPr lang="en-US" sz="1800" dirty="0"/>
              <a:t>, 2021; </a:t>
            </a:r>
            <a:r>
              <a:rPr lang="en-US" sz="1800" dirty="0" err="1"/>
              <a:t>Kementrian</a:t>
            </a:r>
            <a:r>
              <a:rPr lang="en-US" sz="1800" dirty="0"/>
              <a:t> Perindustrian,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FD764C-4485-6E93-A5F9-99208B28C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6064562" cy="4292821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A79FA3-3989-31C3-A1AF-5EDE2D18B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863230"/>
              </p:ext>
            </p:extLst>
          </p:nvPr>
        </p:nvGraphicFramePr>
        <p:xfrm>
          <a:off x="350874" y="1770470"/>
          <a:ext cx="5592725" cy="412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109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E7C4-915D-C41A-62E0-3F79731CA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PERAN PERGURUAN TINGGI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17D9F-F78F-4F67-B103-8D6B24527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Human capital dan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ekonomi</a:t>
            </a:r>
            <a:endParaRPr lang="en-US" dirty="0"/>
          </a:p>
          <a:p>
            <a:r>
              <a:rPr lang="en-US" dirty="0"/>
              <a:t>Nelson-Phelps : “</a:t>
            </a:r>
            <a:r>
              <a:rPr lang="en-US" i="1" dirty="0"/>
              <a:t>The more human capital per capita a country has created, the higher the rate of innovation</a:t>
            </a:r>
            <a:r>
              <a:rPr lang="en-US" dirty="0"/>
              <a:t>” (</a:t>
            </a:r>
            <a:r>
              <a:rPr lang="en-US" dirty="0" err="1"/>
              <a:t>Schonewille</a:t>
            </a:r>
            <a:r>
              <a:rPr lang="en-US" dirty="0"/>
              <a:t>, 1999).</a:t>
            </a:r>
          </a:p>
          <a:p>
            <a:r>
              <a:rPr lang="en-US" dirty="0"/>
              <a:t>Lucas approach: “</a:t>
            </a:r>
            <a:r>
              <a:rPr lang="en-US" i="1" dirty="0"/>
              <a:t>According to Lucas (1988), there are two sources of human capital exist: education and learning by doing</a:t>
            </a:r>
            <a:r>
              <a:rPr lang="en-US" dirty="0"/>
              <a:t>” (</a:t>
            </a:r>
            <a:r>
              <a:rPr lang="en-US" dirty="0" err="1"/>
              <a:t>Schonewille</a:t>
            </a:r>
            <a:r>
              <a:rPr lang="en-US" dirty="0"/>
              <a:t>, 1999).</a:t>
            </a:r>
          </a:p>
          <a:p>
            <a:r>
              <a:rPr lang="en-US" dirty="0"/>
              <a:t>Mulyaningsih et al., (2021) &amp; </a:t>
            </a:r>
            <a:r>
              <a:rPr lang="en-US" dirty="0" err="1"/>
              <a:t>Rukumnuaykita</a:t>
            </a:r>
            <a:r>
              <a:rPr lang="en-US" dirty="0"/>
              <a:t> and </a:t>
            </a:r>
            <a:r>
              <a:rPr lang="en-US" dirty="0" err="1"/>
              <a:t>Pholphirul</a:t>
            </a:r>
            <a:r>
              <a:rPr lang="en-US" dirty="0"/>
              <a:t> (2015): </a:t>
            </a:r>
            <a:r>
              <a:rPr lang="en-US" i="1" dirty="0"/>
              <a:t>education and training, workers skills both cognitive and non cognitive </a:t>
            </a: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 err="1">
                <a:sym typeface="Wingdings" panose="05000000000000000000" pitchFamily="2" charset="2"/>
              </a:rPr>
              <a:t>labour</a:t>
            </a:r>
            <a:r>
              <a:rPr lang="en-US" i="1" dirty="0">
                <a:sym typeface="Wingdings" panose="05000000000000000000" pitchFamily="2" charset="2"/>
              </a:rPr>
              <a:t> productivity.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13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8392C-E29E-21EF-C6A6-316B3C60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CAPITAL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8106E-2F08-D388-16D1-EDB133D00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Unggul</a:t>
            </a:r>
            <a:r>
              <a:rPr lang="en-US" dirty="0"/>
              <a:t> dan 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lang="en-US" dirty="0"/>
          </a:p>
          <a:p>
            <a:r>
              <a:rPr lang="en-US" dirty="0" err="1"/>
              <a:t>Magang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pada dunia </a:t>
            </a:r>
            <a:r>
              <a:rPr lang="en-US" dirty="0" err="1"/>
              <a:t>kerja</a:t>
            </a:r>
            <a:endParaRPr lang="en-US" dirty="0"/>
          </a:p>
          <a:p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  <a:p>
            <a:r>
              <a:rPr lang="en-US" dirty="0" err="1"/>
              <a:t>Kurikulum</a:t>
            </a:r>
            <a:r>
              <a:rPr lang="en-US" dirty="0"/>
              <a:t> Merdeka (MBKM)</a:t>
            </a:r>
          </a:p>
          <a:p>
            <a:r>
              <a:rPr lang="en-US" dirty="0"/>
              <a:t>Skill mismatches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00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4089</TotalTime>
  <Words>1810</Words>
  <Application>Microsoft Office PowerPoint</Application>
  <PresentationFormat>Widescreen</PresentationFormat>
  <Paragraphs>198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Calibri </vt:lpstr>
      <vt:lpstr>Calibri Light</vt:lpstr>
      <vt:lpstr>Open Sans</vt:lpstr>
      <vt:lpstr>Wingdings</vt:lpstr>
      <vt:lpstr>Office Theme</vt:lpstr>
      <vt:lpstr>Custom Design</vt:lpstr>
      <vt:lpstr>AKSELERASI INOVASI PERGURUAN TINGGI UNTUK MENGUATKAN INDUSTRI NASIONAL</vt:lpstr>
      <vt:lpstr>VUCA (VOLATILITY, UNCERTAINTY, COMPLEXITY &amp; AMBIGUITY)</vt:lpstr>
      <vt:lpstr>KINERJA INDUSTRI LINTAS SEKTOR - 2022</vt:lpstr>
      <vt:lpstr>PRODUKTIVITAS INDUSTRI – TOTAL FACTOR PRODUCTIVITY </vt:lpstr>
      <vt:lpstr>MANUFACTURING LABOUR PRODUCTIVITY 1990-2021</vt:lpstr>
      <vt:lpstr>APAKAH INDONESIA MENGALAMI DEINDUSTRIALISASI?</vt:lpstr>
      <vt:lpstr>KINERJA INDUSTRI DI INDONESIA</vt:lpstr>
      <vt:lpstr>PERAN PERGURUAN TINGGI</vt:lpstr>
      <vt:lpstr>HUMAN CAPITAL</vt:lpstr>
      <vt:lpstr>PROSES INOVASI</vt:lpstr>
      <vt:lpstr>SKEMA PENELITIAN DI PERGURUAN TINGGI</vt:lpstr>
      <vt:lpstr>KINERJA PENELITIAN – JUMLAH PROPOSAL LOLOS </vt:lpstr>
      <vt:lpstr>KINERJA PENELITIAN – NILAI DANA PROPOSAL LOLOS  (MILIAR RUPIAH) </vt:lpstr>
      <vt:lpstr>KINERJA PENELITIAN UNS - LUARAN</vt:lpstr>
      <vt:lpstr>LUARAN: KEKAYAAN INTELEKTUAL – UNS </vt:lpstr>
      <vt:lpstr>SARANA KEGIATAN RISET DAN INOVASI</vt:lpstr>
      <vt:lpstr>PROGRAM PENELITIAN UNGGULAN UNS - I</vt:lpstr>
      <vt:lpstr>PROGRAM PENELITIAN UNGGULAN UNS - II</vt:lpstr>
      <vt:lpstr>INOVASI BATERAI LITHIUM UNS: EKOSISTEM KENDARAAN LISTRIK</vt:lpstr>
      <vt:lpstr>PUSAT UNGGULAN IPTEK BATERAI LITHIUM</vt:lpstr>
      <vt:lpstr>AKSELERASI HILIRISASI  Program Pengembangan Inovasi (PPI) – UNS Innovation Hub</vt:lpstr>
      <vt:lpstr>Program Pengembangan Inovasi (PPI) –  UNS Innovation Hub</vt:lpstr>
      <vt:lpstr>KATALOG INOVASI UNS</vt:lpstr>
      <vt:lpstr>KATALOG INOVASI UNS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 mulyaningsih</dc:creator>
  <cp:lastModifiedBy>tri mulyaningsih</cp:lastModifiedBy>
  <cp:revision>188</cp:revision>
  <dcterms:created xsi:type="dcterms:W3CDTF">2020-09-06T02:46:05Z</dcterms:created>
  <dcterms:modified xsi:type="dcterms:W3CDTF">2023-02-14T13:44:16Z</dcterms:modified>
</cp:coreProperties>
</file>