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461" r:id="rId5"/>
    <p:sldId id="268" r:id="rId6"/>
    <p:sldId id="257" r:id="rId7"/>
    <p:sldId id="258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1124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6600"/>
    <a:srgbClr val="8C34EC"/>
    <a:srgbClr val="A2A2A2"/>
    <a:srgbClr val="9C9C9C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B4A0-017F-4683-B247-305E5EE57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707C7-F5FD-487B-9AEC-C4D45F6FF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189C-122F-4452-B86F-5876B2A6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F2A4-9CA3-4EA2-868F-4B921FB3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27207-1284-4D9C-BBC2-E1104B06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862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D4DB-2BB4-4625-8A89-FEAA7C55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95341-CA28-43AC-A2DC-F40103A8C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42804-BABE-4832-9AC7-BE34B9ED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750E8-8CC1-4C4E-A464-F48199DD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6C265-92C5-43BE-A50B-8C052D6B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193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19C2E4-8C9E-4A3F-B5B8-2A68100F6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E31B8F-FE18-4FF7-8393-EB5BF0EE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EE6E3-1591-4A7E-982B-CC429A48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621F0-A7A2-4DCB-8C36-5A06BC89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E0DCB-220E-450F-AF52-23DD3762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62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5303-0127-4B25-B168-BAFF857C0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8A7BA-6C8C-4F51-8B18-F78756048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6D5B-A30C-406E-82E9-2D3A218C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083F2-9F07-4798-839F-FBE7DE1A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1573C-89BD-446C-9FBF-033B2866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0137-CF9A-4D03-B9C5-778F368E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36525"/>
            <a:ext cx="11709400" cy="7016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4E329-3420-4297-A41E-3874F2BB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977900"/>
            <a:ext cx="11709400" cy="543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97B6F-89DC-4AAA-8F06-516DE554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C3A57-9113-42FF-A2C2-7069940B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17C25-77F1-45CC-A5A0-6DAD84D0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62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D82E-E76A-4988-9E45-D887F798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BEFD9-1F56-45C3-941A-289F97C03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FD5F35A-42E2-429E-B77A-B801635B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D834DA-23CC-4867-B46A-931FF0D7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CA9282-27FB-4353-B68A-9A6942F7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7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FDD02-3BBB-4DF0-BB5A-36F45D8B2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CD0E5-5E41-4737-A417-B23EF5E48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2551B04-E0FF-49A4-A6E1-51E6CC23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72BEE2-931B-4A31-995F-FA0E3760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5600FFC-B41E-4DC2-8C83-770CBC64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9780D62-B33D-459B-AC89-1AC49082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36525"/>
            <a:ext cx="11709400" cy="7016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25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128DF-C497-4E76-A34C-7AFF064CB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82A23-8951-414B-B674-8FE91431D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4FFD9-1DF5-4AA5-A7A3-B11C8566D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6D2CC-1851-400C-A26C-0F581A780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BFF22318-A566-434E-923C-54FC90C6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B040462-4BC5-480E-BC45-CE8A5117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FFEFE0-76C1-4FAF-B0D7-0D4EA9570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4C7E35-463E-48F0-A27B-55C737BE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36525"/>
            <a:ext cx="11709400" cy="7016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493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12395C-E0D5-4DDB-A442-AF46B7A7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A51FF0-7A4D-49ED-B131-423AFBE9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91603A-BDCF-458F-B8E9-5C5F089CB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680F45-157C-4EB1-A856-1B99A2A9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36525"/>
            <a:ext cx="11709400" cy="7016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0062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ABC881-8980-49BD-AE33-B18633E5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956AD-AC3D-4C14-8B5D-B4CB0818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D1F7F9-C9CE-4514-9C60-C851D8A0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AE60-DD4F-4160-92E9-21D41892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DCFF2-BDED-4C86-AA44-51FFA447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F87E4-2FD0-497B-BB65-47194EA3C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742AD5B-FDFE-4A69-AAC7-EF4DC3F5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769E521-212F-47C9-8942-9A45DDD0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8518C7-E288-45F9-9C43-9DEA689B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6DCA-87B3-4914-AF2A-0E301AE0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781F-363F-46C6-9941-54BC48828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EB3E9-3F3B-42C1-A53E-76341B8B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2EC77-876A-488C-8BC3-890D2D3F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530E8-7C36-4FB9-AF33-AF01903C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679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9925E-E43A-40D6-9026-34114CB5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2E72F-E41C-48E0-885A-4D36CE115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FB50-9362-4070-9C75-EADD7D81D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583BC6C-4912-4FBD-9CF3-8E592D2A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EC28554-93AF-4AC4-9313-2B7A5A19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59FDE8E-472D-4D0A-9D85-26BD5C99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4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2BC050-369D-4755-8DD3-128848E0C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9892D2-53AA-49C3-83C9-569ADA02C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45EC7F-6D75-4091-AA19-83D992A0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701045-87D0-43A2-A322-C0CC111C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A2B000-0E60-4F74-8F6B-48A31352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36525"/>
            <a:ext cx="11709400" cy="7016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625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69FE6-E2E1-47C8-8424-97CE16BA4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250E8-8E1B-4782-8923-960A971C5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3A5675-6150-414B-8A5B-5080564E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4000" y="6527800"/>
            <a:ext cx="1803400" cy="244475"/>
          </a:xfrm>
        </p:spPr>
        <p:txBody>
          <a:bodyPr/>
          <a:lstStyle/>
          <a:p>
            <a:r>
              <a:rPr lang="en-US"/>
              <a:t>s.id/wing1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2B7E7E8-E44A-45F8-A83E-C7A20708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r>
              <a:rPr lang="en-US"/>
              <a:t>Writing SLR paper with AI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DF5C13-6134-4F6B-8373-DBFA633D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200" y="6527800"/>
            <a:ext cx="584200" cy="244475"/>
          </a:xfrm>
        </p:spPr>
        <p:txBody>
          <a:bodyPr/>
          <a:lstStyle/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7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4587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F435-2544-4A20-B455-91BB96850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BF9BA-17DD-4E0E-94A6-04B021FC5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94F32-6F9B-413C-978B-6DC001CF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DB13B-45E4-4581-A8B9-8EA6070C7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5DE36-5B8D-449D-AA2D-73BBE84E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3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E283-91D4-4967-AA5F-B93F892C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70F28-1990-41C0-B347-1826164AE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367B5-B92D-4B8B-99F4-13BA4ED1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FA5DE-1392-440B-B0CA-5FF124E2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FA674-DA12-4DB9-8918-F4A1EB7F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5084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19F4-A694-4C2A-B33D-C1C181F4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A873C-F29C-4C6D-B8D3-4FBD2963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7FE36-CBB4-48B3-AE8A-8A15BC07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5C812-7801-4B59-8C83-88D44033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75BF8-65EE-4136-B79B-B35B052E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108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4857-3480-44CA-930E-166A34898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F35D5-7DA7-42C3-A78D-CF12EB684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40661-4A5B-4F01-8BB8-7F59BC817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36D01-C768-46A1-9FDF-AE9CF0FD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3DAE6-7FD9-4E62-8EA8-A3DC943E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70A8F-5424-4229-BBB5-E9F6748A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7527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A481-DC38-4C6F-98C3-9FA70CCD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0F9CD-C8DA-4E1A-A7EB-816A63062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BB94E-B913-4AE4-8075-804871099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916D5-41C1-4F32-A426-F3F09F008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D930D-E9CB-4ACB-A11C-300B05EF4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8AF007-826C-4A22-B3CC-291D4607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6910-3428-4CEB-B4B0-A110177A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63689-DDF2-4AB6-A2C5-9BDB9A86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5894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F14D-05CF-477E-9EF9-0360D89A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B80A5-DF4F-4D0E-902B-70AF89D45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8FDD7-F830-4D62-88E8-2D0120FCA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7C5C8-5B68-476C-BD12-DAF67C79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715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E1623-CB30-4357-B859-3C00D748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73AE8-B737-48CA-891C-DB066925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C6F6-1A27-4D8F-B629-CCFDE5E4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32F9D-8DBC-45ED-981E-1CDCABEE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B3DC8-3DE3-42B5-8131-CAD75FFC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5330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A7EC3-08BD-4E9A-B851-E9CCAA8E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E54781-F9B3-4CE8-9A25-A71418BE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86D75-43D4-479B-AD70-F2B2AEAB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4664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7675-F14F-4CC4-9294-5B7B1645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37BE-3BD7-4F1B-B5F1-53D01ED2B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1F752-69AA-4F2F-8AC0-1D77D7FF3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873E5-4E49-42D8-A3F8-8DF4FC43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13F8E-FA59-457E-B17F-3462A19F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2B1CC-6B46-4C8E-941C-851FBEEEC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5039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3C8E-BC4C-4E84-8187-42E95846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B57A27-7FFF-47E7-9FD0-C8A5B3721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B90F3-1890-4E46-841E-5A9331263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D8F92-80A7-45D5-867B-3AA5334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55C10-DE0D-4C12-9678-2F7614B4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F826D-41C9-4CFA-ACE6-7A6CBA4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3391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D380-53B0-44EF-AFCD-1B5096804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EDC8F-A994-46FD-8C26-03DA9CFD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1DBEE-A972-4D14-97FE-B12BD92B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95189-BE98-49EF-B5DF-27EFF7E1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00E44-3B26-421D-9853-C89FC658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0573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069A4-A2E4-4004-B7E8-4359502B9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45DA9-32F8-4710-84F8-7D6B56571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3A0F7-C637-4628-BD5F-24E23244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s.id/wing1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E69FD-CE8C-4CCE-BA6E-E57B152F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F5945-90D2-4D1B-A7BD-9D98C7CF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528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2223-A73E-4F45-B1DE-BCE4FF8CF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75E3-F1D8-4DD9-AAED-B5D3A334A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9ABDE-7530-4BD4-98A3-2E623B5FD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E2896-F280-48B2-B40B-2F4101FE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CCE6A-CF15-42AA-8AA6-B3E188BB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0A2D9-8547-417C-BD83-3BCECC0F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394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71C9-1BC8-47C8-ABBB-29D1CE71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75286-4D1A-449E-9E7F-8E3CAF4B6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2067E-26C6-4B86-B915-343BEE2DA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A99A28-C690-441A-AC86-4ACD59E17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DFB86-04D2-4F67-AAC5-53AF5849F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C539C-B4AC-4F17-B860-BAFC70BE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B35E8-EFD3-4CE4-B101-FE3A9B17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26A24B-A3D2-4BAE-9241-492CB6C9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271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447E-A5C7-40BA-BA95-BD4F730E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47ADE-FB96-42BD-B22F-9CE12CF5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AE5A5-E394-4C8B-98B0-3AE9B42BB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0BDE1-FC5E-45E1-BBAC-E4E4A0AD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945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35BD7-D056-4956-A23C-56950901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AE5E0-889B-469D-B200-D814C2FE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A972F-7002-4053-BCA8-2A3B7FD7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9035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12B09-FACC-47C5-AC65-AF7A6F78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6678-D5A8-4F9D-873E-1878B7C5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D3DBD-EE2C-49E0-9FF0-AF3F286AB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F6DE3-34BD-40FC-80CF-0DA8CB12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CD6A0-9009-48A2-B965-89850AD6D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8C998-CB0A-4904-B7A5-7B9E8C22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58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90A8-7597-434D-ADCC-36A64243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2AC3C-FC1B-4206-A819-B69A05DC2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265F0-81F9-46BD-963D-60DEDED30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14332-6F47-4137-834D-9090DF68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3378B-7E7D-4C29-BD56-7B26DB32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0F598-F92E-4FBC-96E5-CCD34B78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37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2ACF6-BD26-4E29-91F0-191649A0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8D110-47E7-4C48-9FB6-19D171045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8EB79-D896-44F6-81F5-C8F574454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78583-04B3-455F-A343-E3DFF5229769}" type="datetimeFigureOut">
              <a:rPr lang="en-ID" smtClean="0"/>
              <a:t>05/05/2023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78AA9-E67A-4C4A-A833-6C67A01DC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8DF24-0A94-43C6-AC61-FFE8890A1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44B6-7CD5-482A-A0C5-C4A40EC79B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46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9AE5C-D4EC-4770-8B3A-31A58C45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F0150-D758-4E72-8601-912D82F94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21C1E-8ADF-46BE-85D8-06B7C108D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s.id/wing1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E3908-A99D-4E62-9B4C-63C2DE7F3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Writing SLR paper with 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779A7-DB6D-4B3E-98A9-E8D33F893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1BCEC-DE8B-4F27-B37A-B76DC699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4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717DD-9509-4033-9EA4-73C45AEBB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33B75-4419-4BB6-95C2-0EFB86119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3A94C-7495-4023-B328-59A19ADE7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s.id/wing1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53A02-ED86-444F-89D5-7164B12D5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Writing SLR paper with AI</a:t>
            </a: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356F4-1ED0-4135-B569-A802DEC40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5AC1-E308-4B9C-A1B1-6381FF8BD4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189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api.whatsapp.com/send?phone=628128042454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C55F7F"/>
            </a:gs>
            <a:gs pos="100000">
              <a:srgbClr val="8C34EC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E25E-2664-46C5-BAFF-170EA9B69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5909" y="368446"/>
            <a:ext cx="10726994" cy="1247211"/>
          </a:xfrm>
        </p:spPr>
        <p:txBody>
          <a:bodyPr>
            <a:normAutofit/>
          </a:bodyPr>
          <a:lstStyle/>
          <a:p>
            <a:pPr algn="l"/>
            <a:r>
              <a:rPr lang="en-ID" sz="8000">
                <a:solidFill>
                  <a:schemeClr val="accent4">
                    <a:lumMod val="60000"/>
                    <a:lumOff val="40000"/>
                  </a:schemeClr>
                </a:solidFill>
                <a:latin typeface="Avenir Next LT Pro Demi" panose="020B0704020202020204" pitchFamily="34" charset="0"/>
              </a:rPr>
              <a:t>Penelitian Berbasis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3A1FA-C51F-4A3C-9C3B-927BB1A31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909" y="5341192"/>
            <a:ext cx="7049729" cy="960130"/>
          </a:xfrm>
        </p:spPr>
        <p:txBody>
          <a:bodyPr/>
          <a:lstStyle/>
          <a:p>
            <a:pPr algn="l"/>
            <a:r>
              <a:rPr lang="en-ID" b="1">
                <a:solidFill>
                  <a:schemeClr val="accent5">
                    <a:lumMod val="20000"/>
                    <a:lumOff val="80000"/>
                  </a:schemeClr>
                </a:solidFill>
              </a:rPr>
              <a:t>Dr. Wing Wahyu Winarno, MAFIS</a:t>
            </a:r>
          </a:p>
          <a:p>
            <a:pPr algn="l"/>
            <a:r>
              <a:rPr lang="en-ID" sz="1800">
                <a:solidFill>
                  <a:schemeClr val="accent2">
                    <a:lumMod val="60000"/>
                    <a:lumOff val="40000"/>
                  </a:schemeClr>
                </a:solidFill>
              </a:rPr>
              <a:t>Dosen STIE YKPN Yogyakarta</a:t>
            </a:r>
            <a:endParaRPr lang="en-ID" sz="20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9B9F6-D809-4BAB-9D36-4E163AD7F5C2}"/>
              </a:ext>
            </a:extLst>
          </p:cNvPr>
          <p:cNvSpPr txBox="1"/>
          <p:nvPr/>
        </p:nvSpPr>
        <p:spPr>
          <a:xfrm>
            <a:off x="668593" y="6301322"/>
            <a:ext cx="11041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>
                <a:solidFill>
                  <a:schemeClr val="accent6">
                    <a:lumMod val="60000"/>
                    <a:lumOff val="40000"/>
                  </a:schemeClr>
                </a:solidFill>
              </a:rPr>
              <a:t>Paparan ini disampaikan pada acara workshop “Membuat Karya Ilmiah dengan AI” di PDIE FEB UNS pada hari Jumat, 5 Mei 2023 </a:t>
            </a:r>
          </a:p>
        </p:txBody>
      </p:sp>
      <p:pic>
        <p:nvPicPr>
          <p:cNvPr id="6" name="Picture 5" descr="Cartoon robot holding a pencil and paper&#10;&#10;Description automatically generated with medium confidence">
            <a:extLst>
              <a:ext uri="{FF2B5EF4-FFF2-40B4-BE49-F238E27FC236}">
                <a16:creationId xmlns:a16="http://schemas.microsoft.com/office/drawing/2014/main" id="{F963B566-83D5-4AEE-8475-21439222B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04" y="1330334"/>
            <a:ext cx="3617616" cy="3530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403DD0-B574-48AE-9C5A-945468C61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836" y="1686354"/>
            <a:ext cx="6198020" cy="41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5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38B2-D684-4AE7-8037-96BBD44BE9FD}"/>
              </a:ext>
            </a:extLst>
          </p:cNvPr>
          <p:cNvSpPr txBox="1">
            <a:spLocks/>
          </p:cNvSpPr>
          <p:nvPr/>
        </p:nvSpPr>
        <p:spPr>
          <a:xfrm>
            <a:off x="179173" y="303513"/>
            <a:ext cx="10515600" cy="776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ID"/>
              <a:t>Perplexity – perplexity.ai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F3936-9FCB-4647-AFF5-75D2B14DD3C8}"/>
              </a:ext>
            </a:extLst>
          </p:cNvPr>
          <p:cNvSpPr txBox="1"/>
          <p:nvPr/>
        </p:nvSpPr>
        <p:spPr>
          <a:xfrm>
            <a:off x="314632" y="1474839"/>
            <a:ext cx="3283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/>
              <a:t>Aplikasi ini digunakan untuk membuat tulisan tentang suatu topik, sudah dilengkapi dengan sumber pustakanya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AA3524-8D08-4AC5-9171-27C59587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26" y="1204295"/>
            <a:ext cx="7898414" cy="5084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2163D9-2F58-435C-9B4A-35BC759E3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56"/>
          <a:stretch/>
        </p:blipFill>
        <p:spPr>
          <a:xfrm>
            <a:off x="6045562" y="1714924"/>
            <a:ext cx="4620636" cy="4390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EEE448-490C-46EE-B642-973F1B2EE5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76"/>
          <a:stretch/>
        </p:blipFill>
        <p:spPr>
          <a:xfrm>
            <a:off x="6213175" y="1714924"/>
            <a:ext cx="4580843" cy="4390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E0D31F-ABA8-475D-B431-0C74C0BAB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0" y="844089"/>
            <a:ext cx="4759055" cy="564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109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FC0A-C302-4D82-BA8C-2646993A2B60}"/>
              </a:ext>
            </a:extLst>
          </p:cNvPr>
          <p:cNvSpPr txBox="1">
            <a:spLocks/>
          </p:cNvSpPr>
          <p:nvPr/>
        </p:nvSpPr>
        <p:spPr>
          <a:xfrm>
            <a:off x="217273" y="212265"/>
            <a:ext cx="10515600" cy="776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ID"/>
              <a:t>Connected Paper – connectedpapers.com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7E236-8CF0-4CA2-93AE-D98FFEDB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2" y="1214823"/>
            <a:ext cx="8701510" cy="5042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6C71DE-F673-4B4C-A012-18F5D1058B02}"/>
              </a:ext>
            </a:extLst>
          </p:cNvPr>
          <p:cNvSpPr txBox="1"/>
          <p:nvPr/>
        </p:nvSpPr>
        <p:spPr>
          <a:xfrm>
            <a:off x="9262125" y="1275143"/>
            <a:ext cx="2734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Connected Paper</a:t>
            </a:r>
            <a:r>
              <a:rPr lang="en-US" sz="1400"/>
              <a:t> merupakan aplikasi berbasis web yang digunakan untuk menggambarkan kaitan satu paper dengan paper lain yang membahas topik yang sama. mudah digunakan. </a:t>
            </a:r>
            <a:endParaRPr lang="en-ID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DA0E48-9C5C-48FF-BA4F-FCCC6FD5E066}"/>
              </a:ext>
            </a:extLst>
          </p:cNvPr>
          <p:cNvSpPr txBox="1"/>
          <p:nvPr/>
        </p:nvSpPr>
        <p:spPr>
          <a:xfrm>
            <a:off x="9262125" y="2660138"/>
            <a:ext cx="273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Connected Paper juga dapat menampilkan paper-paper yang diacu oleh suatu paper.  Bisa juga paper-paper yang mengacu ke suatu paper.</a:t>
            </a:r>
            <a:endParaRPr lang="en-ID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A919D-3443-4175-88F9-663398C9066A}"/>
              </a:ext>
            </a:extLst>
          </p:cNvPr>
          <p:cNvSpPr txBox="1"/>
          <p:nvPr/>
        </p:nvSpPr>
        <p:spPr>
          <a:xfrm>
            <a:off x="9262125" y="3885912"/>
            <a:ext cx="273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Aplikasi berbasis web ini relatif mudah digunakan. Bila pengunjung tidak register di web, hanya mendapat kesempatan 2x pencari-an per bulan. Kalau register, bisa mendapat 5x pencarian. Kalau berbayar, Anda tidak dibatasi frekuensi pencariannya.</a:t>
            </a:r>
            <a:endParaRPr lang="en-ID" sz="1400"/>
          </a:p>
        </p:txBody>
      </p:sp>
    </p:spTree>
    <p:extLst>
      <p:ext uri="{BB962C8B-B14F-4D97-AF65-F5344CB8AC3E}">
        <p14:creationId xmlns:p14="http://schemas.microsoft.com/office/powerpoint/2010/main" val="1573304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D19E33-A2CD-426F-A90E-10A3602A8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6" y="1228725"/>
            <a:ext cx="6782549" cy="4829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A506D8-BF38-4DF9-A4B7-430E9985EA3D}"/>
              </a:ext>
            </a:extLst>
          </p:cNvPr>
          <p:cNvSpPr txBox="1">
            <a:spLocks/>
          </p:cNvSpPr>
          <p:nvPr/>
        </p:nvSpPr>
        <p:spPr>
          <a:xfrm>
            <a:off x="217273" y="212265"/>
            <a:ext cx="10515600" cy="776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ID"/>
              <a:t>Lateral AI – lateral.io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F0177-63A0-42E0-ABEC-AB9D1BDE3D54}"/>
              </a:ext>
            </a:extLst>
          </p:cNvPr>
          <p:cNvSpPr txBox="1"/>
          <p:nvPr/>
        </p:nvSpPr>
        <p:spPr>
          <a:xfrm>
            <a:off x="289575" y="875093"/>
            <a:ext cx="273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Lateral AI</a:t>
            </a:r>
            <a:r>
              <a:rPr lang="en-US" sz="1400"/>
              <a:t> digunakan untuk membaca dan mengambil isi paper (bisa lebih dari 1) untuk dijadikan studi literatur</a:t>
            </a:r>
            <a:endParaRPr lang="en-ID" sz="1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BBF54-FE62-4962-AE11-407A67421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1" y="1228725"/>
            <a:ext cx="8418602" cy="4400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6F67EF-2FE1-4ACD-AA71-FC049D8D6CF1}"/>
              </a:ext>
            </a:extLst>
          </p:cNvPr>
          <p:cNvSpPr txBox="1"/>
          <p:nvPr/>
        </p:nvSpPr>
        <p:spPr>
          <a:xfrm>
            <a:off x="289575" y="1829200"/>
            <a:ext cx="273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Versi gratisnya dapat dipakai untuk membuka 500 halaman file PDF. Bila kita mengajak orang lain, akan mendapat tambahan 250 halaman.</a:t>
            </a:r>
            <a:endParaRPr lang="en-ID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13BE8-260B-4C5C-B463-C81322A6E6DC}"/>
              </a:ext>
            </a:extLst>
          </p:cNvPr>
          <p:cNvSpPr txBox="1"/>
          <p:nvPr/>
        </p:nvSpPr>
        <p:spPr>
          <a:xfrm>
            <a:off x="289575" y="2783307"/>
            <a:ext cx="2734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Dapat diisi banyak paper (asal jml halm &lt;500), bisa diupload atau bisa dicari.</a:t>
            </a:r>
            <a:endParaRPr lang="en-ID" sz="1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3D9C00-3208-4D35-BFEB-2751B4C7B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11" y="1204912"/>
            <a:ext cx="8004654" cy="4829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AB61C5-26F0-4163-9DDB-2681A14F0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8" y="1631472"/>
            <a:ext cx="3454083" cy="402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86A6DB-43F2-4A49-9B83-1208518DB209}"/>
              </a:ext>
            </a:extLst>
          </p:cNvPr>
          <p:cNvSpPr txBox="1"/>
          <p:nvPr/>
        </p:nvSpPr>
        <p:spPr>
          <a:xfrm>
            <a:off x="289575" y="3521971"/>
            <a:ext cx="273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Lalu kita bisa mencari topik tertentu dari semua paper dan akan ditulis di kolom baru </a:t>
            </a:r>
            <a:r>
              <a:rPr lang="en-US" sz="1400">
                <a:sym typeface="Wingdings" panose="05000000000000000000" pitchFamily="2" charset="2"/>
              </a:rPr>
              <a:t> nanti akan menjadi bahan kajian pustaka</a:t>
            </a:r>
            <a:endParaRPr lang="en-ID" sz="1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B96FDA-8646-4943-A5E8-4E47475EE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72" y="1391300"/>
            <a:ext cx="8419841" cy="3945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C9303E-0DE9-46B1-A744-56B1F3399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8048" y="1557572"/>
            <a:ext cx="8423865" cy="31106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140B3D-B2C6-4EFE-8737-F307FF0D054F}"/>
              </a:ext>
            </a:extLst>
          </p:cNvPr>
          <p:cNvSpPr txBox="1"/>
          <p:nvPr/>
        </p:nvSpPr>
        <p:spPr>
          <a:xfrm>
            <a:off x="289575" y="4430178"/>
            <a:ext cx="273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Hasilnya akan tampak seperti ini</a:t>
            </a:r>
            <a:endParaRPr lang="en-ID" sz="1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EFD34-F260-49D4-8B73-F06488071B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694" y="875093"/>
            <a:ext cx="6606237" cy="54857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510018-0367-40BB-A2BB-AFC4AAB4D059}"/>
              </a:ext>
            </a:extLst>
          </p:cNvPr>
          <p:cNvSpPr txBox="1"/>
          <p:nvPr/>
        </p:nvSpPr>
        <p:spPr>
          <a:xfrm>
            <a:off x="290076" y="4737955"/>
            <a:ext cx="273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Setelah diekspor ke Ms Word, jadinya seperti ini. Siap untuk ditulis ulang (bisa dengan aplikasi seperti Quilbot atau sejenisnya)</a:t>
            </a:r>
            <a:endParaRPr lang="en-ID" sz="1400"/>
          </a:p>
        </p:txBody>
      </p:sp>
    </p:spTree>
    <p:extLst>
      <p:ext uri="{BB962C8B-B14F-4D97-AF65-F5344CB8AC3E}">
        <p14:creationId xmlns:p14="http://schemas.microsoft.com/office/powerpoint/2010/main" val="2497053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2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FEDC95-2107-463C-A24D-60229EF44D95}"/>
              </a:ext>
            </a:extLst>
          </p:cNvPr>
          <p:cNvSpPr txBox="1"/>
          <p:nvPr/>
        </p:nvSpPr>
        <p:spPr>
          <a:xfrm>
            <a:off x="398033" y="129092"/>
            <a:ext cx="7960659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/>
            <a:r>
              <a:rPr lang="en-US"/>
              <a:t>SciSpace [typeset.io]</a:t>
            </a:r>
            <a:endParaRPr lang="en-ID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2A9BBB-0C7D-43E0-AB7B-958CB14E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20" y="6527800"/>
            <a:ext cx="1803400" cy="2444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s.id/wing1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1299C8-D537-4374-B07F-18DAF42B9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7800"/>
            <a:ext cx="4114800" cy="2444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Writing SLR paper with AI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E4CBB3-2E0E-4569-BEFB-F59C61AB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468" y="6527800"/>
            <a:ext cx="584200" cy="244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1BCEC-DE8B-4F27-B37A-B76DC6998F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8BBB4C-1969-4E6F-89D0-F5240FB9E264}"/>
              </a:ext>
            </a:extLst>
          </p:cNvPr>
          <p:cNvSpPr txBox="1"/>
          <p:nvPr/>
        </p:nvSpPr>
        <p:spPr>
          <a:xfrm>
            <a:off x="295927" y="1006870"/>
            <a:ext cx="2684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Scispace (dulu: typeset.io) adalah program yang digunakan untuk meringkas paper, sehingga pembaca tidak perlu membaca keseluruhan paper.</a:t>
            </a:r>
          </a:p>
        </p:txBody>
      </p:sp>
      <p:pic>
        <p:nvPicPr>
          <p:cNvPr id="13" name="Picture 2" descr="Thumbs Up Dan Thumb Down Icon Set Ikon Garis Jempol Ke Atas Dan Jempol Ke  Bawah Gaya Datar Vektor Stok Ilustrasi Stok - Unduh Gambar Sekarang - iStock">
            <a:extLst>
              <a:ext uri="{FF2B5EF4-FFF2-40B4-BE49-F238E27FC236}">
                <a16:creationId xmlns:a16="http://schemas.microsoft.com/office/drawing/2014/main" id="{A8F3203B-954A-423E-B4FC-E507013F8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" t="20270" r="47918" b="19497"/>
          <a:stretch/>
        </p:blipFill>
        <p:spPr bwMode="auto">
          <a:xfrm>
            <a:off x="295927" y="3510508"/>
            <a:ext cx="717327" cy="5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F775C5-3A99-4E60-999A-DFF157C66808}"/>
              </a:ext>
            </a:extLst>
          </p:cNvPr>
          <p:cNvSpPr txBox="1"/>
          <p:nvPr/>
        </p:nvSpPr>
        <p:spPr>
          <a:xfrm>
            <a:off x="969277" y="3461081"/>
            <a:ext cx="2132269" cy="937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 versi gratisnya.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Cara memakainya mudah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C48E5-7548-48A2-81E9-1EA98039B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64" y="1132489"/>
            <a:ext cx="8642709" cy="404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9F237-7A03-448B-8CB7-402A1959D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436" y="272633"/>
            <a:ext cx="9291032" cy="612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8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0028-4501-4CC9-AF0F-79E9E16FA469}"/>
              </a:ext>
            </a:extLst>
          </p:cNvPr>
          <p:cNvSpPr txBox="1">
            <a:spLocks/>
          </p:cNvSpPr>
          <p:nvPr/>
        </p:nvSpPr>
        <p:spPr>
          <a:xfrm>
            <a:off x="179173" y="238459"/>
            <a:ext cx="10515600" cy="776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ID"/>
              <a:t>Open Knowledge Maps – openknowledgemaps.org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47F6D-FE09-431F-A058-94903B2A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010" y="1260089"/>
            <a:ext cx="7807869" cy="4844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EAF58-EAE8-4405-9C22-8B6536E14662}"/>
              </a:ext>
            </a:extLst>
          </p:cNvPr>
          <p:cNvSpPr txBox="1"/>
          <p:nvPr/>
        </p:nvSpPr>
        <p:spPr>
          <a:xfrm>
            <a:off x="445167" y="1865724"/>
            <a:ext cx="2684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Selain</a:t>
            </a:r>
            <a:r>
              <a:rPr lang="en-US" dirty="0"/>
              <a:t> jangan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, </a:t>
            </a:r>
            <a:r>
              <a:rPr lang="en-US" dirty="0" err="1"/>
              <a:t>topik</a:t>
            </a:r>
            <a:r>
              <a:rPr lang="en-US" dirty="0"/>
              <a:t> juga jangan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diteliti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lain.</a:t>
            </a:r>
          </a:p>
          <a:p>
            <a:endParaRPr lang="en-US" dirty="0"/>
          </a:p>
          <a:p>
            <a:r>
              <a:rPr lang="en-US" dirty="0"/>
              <a:t>Pada </a:t>
            </a:r>
            <a:r>
              <a:rPr lang="en-US" b="1" dirty="0"/>
              <a:t>Open Knowledge Maps</a:t>
            </a:r>
            <a:r>
              <a:rPr lang="en-US" dirty="0"/>
              <a:t>, </a:t>
            </a:r>
            <a:r>
              <a:rPr lang="en-US" dirty="0" err="1"/>
              <a:t>lingkaran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menandakan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paper yang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10358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lorfulness, circle, art&#10;&#10;Description automatically generated">
            <a:extLst>
              <a:ext uri="{FF2B5EF4-FFF2-40B4-BE49-F238E27FC236}">
                <a16:creationId xmlns:a16="http://schemas.microsoft.com/office/drawing/2014/main" id="{16460D11-9905-43AA-9FF1-6C6E73CE9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473FFD-F43A-4E38-A3FF-72FFCD38EE20}"/>
              </a:ext>
            </a:extLst>
          </p:cNvPr>
          <p:cNvSpPr/>
          <p:nvPr/>
        </p:nvSpPr>
        <p:spPr>
          <a:xfrm>
            <a:off x="0" y="0"/>
            <a:ext cx="2667000" cy="6858000"/>
          </a:xfrm>
          <a:prstGeom prst="rect">
            <a:avLst/>
          </a:prstGeom>
          <a:solidFill>
            <a:srgbClr val="A2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264157-D742-4A79-BE23-33314A34BFEF}"/>
              </a:ext>
            </a:extLst>
          </p:cNvPr>
          <p:cNvSpPr/>
          <p:nvPr/>
        </p:nvSpPr>
        <p:spPr>
          <a:xfrm>
            <a:off x="9525000" y="0"/>
            <a:ext cx="2667000" cy="6858000"/>
          </a:xfrm>
          <a:prstGeom prst="rect">
            <a:avLst/>
          </a:prstGeom>
          <a:solidFill>
            <a:srgbClr val="A2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52E2C-27F3-4670-BDC6-CCD163C87010}"/>
              </a:ext>
            </a:extLst>
          </p:cNvPr>
          <p:cNvSpPr txBox="1"/>
          <p:nvPr/>
        </p:nvSpPr>
        <p:spPr>
          <a:xfrm>
            <a:off x="5422965" y="2499360"/>
            <a:ext cx="1739130" cy="14465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ID" sz="4400"/>
              <a:t>Terima</a:t>
            </a:r>
          </a:p>
          <a:p>
            <a:pPr algn="ctr"/>
            <a:r>
              <a:rPr lang="en-ID" sz="4400"/>
              <a:t>Kasih</a:t>
            </a:r>
          </a:p>
        </p:txBody>
      </p:sp>
    </p:spTree>
    <p:extLst>
      <p:ext uri="{BB962C8B-B14F-4D97-AF65-F5344CB8AC3E}">
        <p14:creationId xmlns:p14="http://schemas.microsoft.com/office/powerpoint/2010/main" val="82394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9AD135-5848-42D8-BAF5-D2FBA1CFDD3B}"/>
              </a:ext>
            </a:extLst>
          </p:cNvPr>
          <p:cNvSpPr txBox="1"/>
          <p:nvPr/>
        </p:nvSpPr>
        <p:spPr>
          <a:xfrm>
            <a:off x="2911543" y="1382708"/>
            <a:ext cx="516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Pendidikan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S1:	Jurusan Akuntansi FE UGM (lulus 1987)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S2:	Cleveland State University, Ohio, USA (lulus 1994)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S3:	Pascasarjana Ilmu Akuntansi, UI (lulus 2011)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08538A-E77C-4589-B5D7-292FA79D9C61}"/>
              </a:ext>
            </a:extLst>
          </p:cNvPr>
          <p:cNvSpPr txBox="1">
            <a:spLocks/>
          </p:cNvSpPr>
          <p:nvPr/>
        </p:nvSpPr>
        <p:spPr>
          <a:xfrm>
            <a:off x="2911543" y="281151"/>
            <a:ext cx="9051857" cy="570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Dr. Wing Wahyu Winarno, MAFIS, CA, Ak.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B7509E-4A5B-4544-A561-6A8715E4627D}"/>
              </a:ext>
            </a:extLst>
          </p:cNvPr>
          <p:cNvSpPr txBox="1"/>
          <p:nvPr/>
        </p:nvSpPr>
        <p:spPr>
          <a:xfrm>
            <a:off x="2911543" y="820882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Dosen STIE YKPN Yogyakarta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(sejak 1987)</a:t>
            </a: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6BABE2-8C5A-4E29-A780-E1B7B41AD6B0}"/>
              </a:ext>
            </a:extLst>
          </p:cNvPr>
          <p:cNvSpPr txBox="1"/>
          <p:nvPr/>
        </p:nvSpPr>
        <p:spPr>
          <a:xfrm>
            <a:off x="428015" y="2731738"/>
            <a:ext cx="6291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Organisasi Profesi: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Pengurus IAI Wilayah DIY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Pengurus ISEI Cabang Yogyakarta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Pengurus Perkumpulan Ahli dan Dosen Republik Indonesia (ADRI)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6461BD-5A55-4A48-AF06-FCE84F4A18C3}"/>
              </a:ext>
            </a:extLst>
          </p:cNvPr>
          <p:cNvSpPr txBox="1"/>
          <p:nvPr/>
        </p:nvSpPr>
        <p:spPr>
          <a:xfrm>
            <a:off x="416335" y="4005475"/>
            <a:ext cx="63364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Kegiatan di Pemerintahan: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Dewan Smart City Kabupaten Bantul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Tenaga Ahli Bappeda DIY Bidang Pemerintahan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 Penyusun Jogja Smart Province – Pemda DIY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Evaluator Sistem Pemerintahan Berbasis Elektronik – Kem PANRB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Asesor Smart City – Kem Kominfo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AF5C9E-69B7-4C63-9E38-D23457C671C4}"/>
              </a:ext>
            </a:extLst>
          </p:cNvPr>
          <p:cNvSpPr txBox="1"/>
          <p:nvPr/>
        </p:nvSpPr>
        <p:spPr>
          <a:xfrm>
            <a:off x="6728309" y="4250707"/>
            <a:ext cx="5137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81F6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Aktivitas di Dunia Bisnis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Komisaris Utama PT AMI (BUMD DIY)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Pengurus Koperasi Pandu – Kwarda DIY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24C71-727C-46F5-8FC6-EEC20BA42DA6}"/>
              </a:ext>
            </a:extLst>
          </p:cNvPr>
          <p:cNvSpPr txBox="1"/>
          <p:nvPr/>
        </p:nvSpPr>
        <p:spPr>
          <a:xfrm>
            <a:off x="6719712" y="2782481"/>
            <a:ext cx="51621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Karya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Menulis buku teks, komputer, statistik (sejak 1982)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Menulis ratusan artikel di surat kabar (sejak 1980)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Menulis paper ilmiah (ada di Google Scholar)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Membuat channel YouTube (Wing Wahyu Winarno)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AEBA47-BDFD-49B3-A1AD-338853D62F91}"/>
              </a:ext>
            </a:extLst>
          </p:cNvPr>
          <p:cNvSpPr txBox="1"/>
          <p:nvPr/>
        </p:nvSpPr>
        <p:spPr>
          <a:xfrm>
            <a:off x="6731826" y="5200095"/>
            <a:ext cx="513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Olah Raga</a:t>
            </a:r>
          </a:p>
          <a:p>
            <a:pPr marL="339725" marR="0" lvl="1" indent="-3397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39725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666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Bulu tangkis, bersepeda, cuci mobil</a:t>
            </a: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DE7DBF74-D0F9-4342-A5BA-AC36611BC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22908" r="9927" b="22569"/>
          <a:stretch/>
        </p:blipFill>
        <p:spPr>
          <a:xfrm>
            <a:off x="11579044" y="73864"/>
            <a:ext cx="514023" cy="346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296A73-AADC-408A-8604-BD387AE7752A}"/>
              </a:ext>
            </a:extLst>
          </p:cNvPr>
          <p:cNvSpPr txBox="1"/>
          <p:nvPr/>
        </p:nvSpPr>
        <p:spPr>
          <a:xfrm>
            <a:off x="8260863" y="894444"/>
            <a:ext cx="3821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YouTube: 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s.id/wing1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Ponsel: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0878-3912-7000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Blog: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linktr.ee/wingww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Linkedin: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id.linkedin.com/in/wingww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   	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C12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wing@stieykpn.ac.id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9C12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1ABE32-2CEF-4DFE-AFDA-FEEE74C92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5" y="377575"/>
            <a:ext cx="2308931" cy="2031324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124065-FAE1-4B83-B876-009370966D03}"/>
              </a:ext>
            </a:extLst>
          </p:cNvPr>
          <p:cNvSpPr txBox="1"/>
          <p:nvPr/>
        </p:nvSpPr>
        <p:spPr>
          <a:xfrm>
            <a:off x="506186" y="6192733"/>
            <a:ext cx="1129937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your dreams come true, don’t sleep too much.</a:t>
            </a:r>
          </a:p>
        </p:txBody>
      </p:sp>
    </p:spTree>
    <p:extLst>
      <p:ext uri="{BB962C8B-B14F-4D97-AF65-F5344CB8AC3E}">
        <p14:creationId xmlns:p14="http://schemas.microsoft.com/office/powerpoint/2010/main" val="19422685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  <p:bldP spid="19" grpId="0"/>
      <p:bldP spid="20" grpId="0"/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ful confetti and stream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1EFF16D-8DFA-4B81-BB00-405EAB8B6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43"/>
            <a:ext cx="12192000" cy="66375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D057FF-5A84-4D63-BC1F-950DB51A96BC}"/>
              </a:ext>
            </a:extLst>
          </p:cNvPr>
          <p:cNvSpPr/>
          <p:nvPr/>
        </p:nvSpPr>
        <p:spPr>
          <a:xfrm>
            <a:off x="1426660" y="1117600"/>
            <a:ext cx="8811491" cy="421085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1E27F-1896-466B-B4DC-7B17B23BC04B}"/>
              </a:ext>
            </a:extLst>
          </p:cNvPr>
          <p:cNvSpPr txBox="1"/>
          <p:nvPr/>
        </p:nvSpPr>
        <p:spPr>
          <a:xfrm>
            <a:off x="1554480" y="1117600"/>
            <a:ext cx="90525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accent2">
                    <a:lumMod val="75000"/>
                  </a:schemeClr>
                </a:solidFill>
              </a:rPr>
              <a:t>Pada paparan ini akan ditunjukkan beberapa aplikasi AI yang digunakan untuk membantu penulisan karya ilmiah.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203D8-EA9C-4F78-B7CA-18006212DF4B}"/>
              </a:ext>
            </a:extLst>
          </p:cNvPr>
          <p:cNvSpPr txBox="1"/>
          <p:nvPr/>
        </p:nvSpPr>
        <p:spPr>
          <a:xfrm>
            <a:off x="1554480" y="2242766"/>
            <a:ext cx="90525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accent6">
                    <a:lumMod val="75000"/>
                  </a:schemeClr>
                </a:solidFill>
              </a:rPr>
              <a:t>Saat ini AI belum dapat sepenuhnya digunakan untuk membuat karya ilmiah, karena masih memerlukan banyak campur tangan manusia untuk menjalankannya.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24F2B-2026-4C79-97E6-0DE93C7CF0AA}"/>
              </a:ext>
            </a:extLst>
          </p:cNvPr>
          <p:cNvSpPr txBox="1"/>
          <p:nvPr/>
        </p:nvSpPr>
        <p:spPr>
          <a:xfrm>
            <a:off x="1554480" y="3367932"/>
            <a:ext cx="905256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rgbClr val="8C34EC"/>
                </a:solidFill>
              </a:rPr>
              <a:t>AI hanyalah alat, jadi dapat digunakan untuk melakukan hal baik atau hal buruk.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7311A-BE6E-4528-92FA-EE06729E1934}"/>
              </a:ext>
            </a:extLst>
          </p:cNvPr>
          <p:cNvSpPr txBox="1"/>
          <p:nvPr/>
        </p:nvSpPr>
        <p:spPr>
          <a:xfrm>
            <a:off x="1554480" y="4077600"/>
            <a:ext cx="905256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rgbClr val="FF33CC"/>
                </a:solidFill>
              </a:rPr>
              <a:t>Artificial Intelligence memang memiliki banyak fitur yang bagus, namun tetap belum dapat mengalahkan Real Intelligence.</a:t>
            </a:r>
          </a:p>
        </p:txBody>
      </p:sp>
    </p:spTree>
    <p:extLst>
      <p:ext uri="{BB962C8B-B14F-4D97-AF65-F5344CB8AC3E}">
        <p14:creationId xmlns:p14="http://schemas.microsoft.com/office/powerpoint/2010/main" val="30266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96A8A3-F6BD-492D-A504-21F2B5B6CC7B}"/>
              </a:ext>
            </a:extLst>
          </p:cNvPr>
          <p:cNvSpPr txBox="1">
            <a:spLocks/>
          </p:cNvSpPr>
          <p:nvPr/>
        </p:nvSpPr>
        <p:spPr>
          <a:xfrm>
            <a:off x="204722" y="254935"/>
            <a:ext cx="11593286" cy="7762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rgbClr val="75B3BC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400" b="0" i="0" u="none" strike="noStrike" kern="0" cap="none" spc="0" normalizeH="0" baseline="0" noProof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Urutan menulis paper dengan AI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25FB27-FAEA-423B-8F7E-BC9577783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06750"/>
              </p:ext>
            </p:extLst>
          </p:nvPr>
        </p:nvGraphicFramePr>
        <p:xfrm>
          <a:off x="304801" y="1277030"/>
          <a:ext cx="11593286" cy="4511808"/>
        </p:xfrm>
        <a:graphic>
          <a:graphicData uri="http://schemas.openxmlformats.org/drawingml/2006/table">
            <a:tbl>
              <a:tblPr firstRow="1" bandRow="1"/>
              <a:tblGrid>
                <a:gridCol w="659475">
                  <a:extLst>
                    <a:ext uri="{9D8B030D-6E8A-4147-A177-3AD203B41FA5}">
                      <a16:colId xmlns:a16="http://schemas.microsoft.com/office/drawing/2014/main" val="858580944"/>
                    </a:ext>
                  </a:extLst>
                </a:gridCol>
                <a:gridCol w="2784764">
                  <a:extLst>
                    <a:ext uri="{9D8B030D-6E8A-4147-A177-3AD203B41FA5}">
                      <a16:colId xmlns:a16="http://schemas.microsoft.com/office/drawing/2014/main" val="3503319750"/>
                    </a:ext>
                  </a:extLst>
                </a:gridCol>
                <a:gridCol w="8149047">
                  <a:extLst>
                    <a:ext uri="{9D8B030D-6E8A-4147-A177-3AD203B41FA5}">
                      <a16:colId xmlns:a16="http://schemas.microsoft.com/office/drawing/2014/main" val="225599375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No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Kegiatan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Aplikasi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46304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1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Mencari topik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Google Scholar, </a:t>
                      </a:r>
                      <a:r>
                        <a:rPr lang="en-US" sz="1800">
                          <a:cs typeface="Times New Roman" panose="02020603050405020304" pitchFamily="18" charset="0"/>
                        </a:rPr>
                        <a:t>scopus.com, seforra.com, ChatGPT, DeepAI</a:t>
                      </a:r>
                      <a:endParaRPr lang="en-ID" sz="18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68227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ID"/>
                        <a:t>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D"/>
                        <a:t>Mengumpulkan paper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800"/>
                        <a:t>Researcher-app, Publish or Perish, Sci-hub, SEforRA.com, sciencedirect.com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165856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3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cs typeface="Times New Roman" panose="02020603050405020304" pitchFamily="18" charset="0"/>
                        </a:rPr>
                        <a:t>Mencari </a:t>
                      </a:r>
                      <a:r>
                        <a:rPr lang="en-US" sz="1800" i="1">
                          <a:cs typeface="Times New Roman" panose="02020603050405020304" pitchFamily="18" charset="0"/>
                        </a:rPr>
                        <a:t>research gap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Connected Papers, Litmaps, Open Knowledge Maps, Research Rabbit, VOSviewer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83504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4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Mempelajari isi paper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ChatPDF, ChatGPT, Lateral, Elicit, wordtune.com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612545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5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Mencari referensi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connectedpapers.org, Scite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968384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6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Mengelola referensi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EndNote, Mendeley, Zotero, References (Word)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38252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7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Menulis paper &amp; mengutip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Ms Word (dengan Style), Grammarly, Mendeley/Zotero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259031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8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Melakukan parafrase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Speed Write, Quillbot, paraphrasetools.com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71758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9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Mencari data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Instant Data Scrapper, browse.ai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59733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10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Menguji kemiripan/sitasi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Turnitin, Plagiarism Checker, paraphrasetools.com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36955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/>
                        <a:t>11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US"/>
                        <a:t>Publikasi ke Sinta/Scopus</a:t>
                      </a:r>
                      <a:endParaRPr lang="en-ID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en-ID"/>
                        <a:t>https://sinta.kemdikbud.go.id/journals, scopus.com, Journal Finder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514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667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C803D38-290E-476D-A6AE-30350442CC81}"/>
              </a:ext>
            </a:extLst>
          </p:cNvPr>
          <p:cNvSpPr txBox="1">
            <a:spLocks/>
          </p:cNvSpPr>
          <p:nvPr/>
        </p:nvSpPr>
        <p:spPr>
          <a:xfrm>
            <a:off x="149688" y="302414"/>
            <a:ext cx="10515600" cy="7762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75B3BC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ID"/>
              <a:t>Google Scholar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41BEC-7B1C-40C5-A2C7-AA5F666B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86" y="1271909"/>
            <a:ext cx="8122512" cy="53323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0B5EC6-11AD-493D-804B-B7E88F7DD850}"/>
              </a:ext>
            </a:extLst>
          </p:cNvPr>
          <p:cNvSpPr txBox="1"/>
          <p:nvPr/>
        </p:nvSpPr>
        <p:spPr>
          <a:xfrm>
            <a:off x="8975731" y="906680"/>
            <a:ext cx="273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Google Scholar merupakan tempat awal pencarian yang baik (dalam arti, dapat menampilkan berbagai judul dan topik).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22D618-0586-43EE-8BB3-AD60DBFC1B99}"/>
              </a:ext>
            </a:extLst>
          </p:cNvPr>
          <p:cNvSpPr txBox="1"/>
          <p:nvPr/>
        </p:nvSpPr>
        <p:spPr>
          <a:xfrm>
            <a:off x="8975731" y="1885093"/>
            <a:ext cx="2734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Namun kualitas artikel memang beragam, jadi jangan gunakan Google Scholar untuk mengumpul-kan paper (kecuali untuk skripsi, masih banyak kampus yang mengi-jinkan). 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93015D-127E-429D-B4D9-A6319E57A5B8}"/>
              </a:ext>
            </a:extLst>
          </p:cNvPr>
          <p:cNvSpPr txBox="1"/>
          <p:nvPr/>
        </p:nvSpPr>
        <p:spPr>
          <a:xfrm>
            <a:off x="8975731" y="3279232"/>
            <a:ext cx="273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 Google Scholar diharapkan sudah diperoleh topik yang menarik, yang selanjutnya akan dicari dengan cara lain.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D7EFD-4ABF-45FF-803C-1B3A2126A62B}"/>
              </a:ext>
            </a:extLst>
          </p:cNvPr>
          <p:cNvSpPr txBox="1"/>
          <p:nvPr/>
        </p:nvSpPr>
        <p:spPr>
          <a:xfrm>
            <a:off x="8975731" y="4233339"/>
            <a:ext cx="273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Bila diperlukan, beberapa paper dapat diunduh di sini (khusus paper yang tersedia di open access journal).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844CFA14-65D0-42F6-88EE-2BED01D4EDD7}"/>
              </a:ext>
            </a:extLst>
          </p:cNvPr>
          <p:cNvSpPr/>
          <p:nvPr/>
        </p:nvSpPr>
        <p:spPr>
          <a:xfrm>
            <a:off x="790575" y="2611309"/>
            <a:ext cx="1401098" cy="752552"/>
          </a:xfrm>
          <a:prstGeom prst="homePlat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7CDDD9-B500-44DB-A59C-D074AC602317}"/>
              </a:ext>
            </a:extLst>
          </p:cNvPr>
          <p:cNvSpPr/>
          <p:nvPr/>
        </p:nvSpPr>
        <p:spPr>
          <a:xfrm>
            <a:off x="2220247" y="2571689"/>
            <a:ext cx="4123403" cy="830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Tahun bisa dipilih sejak kapan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(untuk tahap awal, kosongi saja dulu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9C8DC726-84E9-48EB-8F3E-16D4328851C7}"/>
              </a:ext>
            </a:extLst>
          </p:cNvPr>
          <p:cNvSpPr/>
          <p:nvPr/>
        </p:nvSpPr>
        <p:spPr>
          <a:xfrm>
            <a:off x="790575" y="3421698"/>
            <a:ext cx="1401098" cy="513663"/>
          </a:xfrm>
          <a:prstGeom prst="homePlat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786144-3A3B-4064-9BC9-1A02A96E13FF}"/>
              </a:ext>
            </a:extLst>
          </p:cNvPr>
          <p:cNvSpPr/>
          <p:nvPr/>
        </p:nvSpPr>
        <p:spPr>
          <a:xfrm>
            <a:off x="2220247" y="3401128"/>
            <a:ext cx="4123403" cy="5342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bisa diurutkan sesuai kriteria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B22E3DF4-B04D-4D5F-9E96-81B62D80E724}"/>
              </a:ext>
            </a:extLst>
          </p:cNvPr>
          <p:cNvSpPr/>
          <p:nvPr/>
        </p:nvSpPr>
        <p:spPr>
          <a:xfrm>
            <a:off x="790575" y="3973867"/>
            <a:ext cx="1401098" cy="729394"/>
          </a:xfrm>
          <a:prstGeom prst="homePlat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7B04EA-FD21-4FAA-BA19-1ABBF2CC8056}"/>
              </a:ext>
            </a:extLst>
          </p:cNvPr>
          <p:cNvSpPr/>
          <p:nvPr/>
        </p:nvSpPr>
        <p:spPr>
          <a:xfrm>
            <a:off x="2220247" y="3934247"/>
            <a:ext cx="4123403" cy="768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Jenis artikel yang ditampilkan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426FC86C-309A-468F-BF76-05DECC3E342B}"/>
              </a:ext>
            </a:extLst>
          </p:cNvPr>
          <p:cNvSpPr/>
          <p:nvPr/>
        </p:nvSpPr>
        <p:spPr>
          <a:xfrm>
            <a:off x="790575" y="4750536"/>
            <a:ext cx="1401098" cy="729394"/>
          </a:xfrm>
          <a:prstGeom prst="homePlat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C65AE3-F1D8-4FE6-9C0C-2B8AD0CB0FAE}"/>
              </a:ext>
            </a:extLst>
          </p:cNvPr>
          <p:cNvSpPr/>
          <p:nvPr/>
        </p:nvSpPr>
        <p:spPr>
          <a:xfrm>
            <a:off x="2220247" y="4701188"/>
            <a:ext cx="4123403" cy="768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Bisa diaktifkan notifikasinya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F58E1B5-3847-49A3-B39D-2DC5DF8C1F9A}"/>
              </a:ext>
            </a:extLst>
          </p:cNvPr>
          <p:cNvSpPr/>
          <p:nvPr/>
        </p:nvSpPr>
        <p:spPr>
          <a:xfrm>
            <a:off x="1936869" y="5516732"/>
            <a:ext cx="682506" cy="637489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7392ED-89BA-408F-A082-236BC3728D27}"/>
              </a:ext>
            </a:extLst>
          </p:cNvPr>
          <p:cNvCxnSpPr>
            <a:cxnSpLocks/>
            <a:stCxn id="23" idx="7"/>
            <a:endCxn id="25" idx="1"/>
          </p:cNvCxnSpPr>
          <p:nvPr/>
        </p:nvCxnSpPr>
        <p:spPr>
          <a:xfrm flipV="1">
            <a:off x="2519424" y="2376811"/>
            <a:ext cx="5233926" cy="3233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0AEBBD5-E06F-4471-82F5-CFFF136D2889}"/>
              </a:ext>
            </a:extLst>
          </p:cNvPr>
          <p:cNvSpPr/>
          <p:nvPr/>
        </p:nvSpPr>
        <p:spPr>
          <a:xfrm>
            <a:off x="7753350" y="2191872"/>
            <a:ext cx="819150" cy="369878"/>
          </a:xfrm>
          <a:prstGeom prst="rect">
            <a:avLst/>
          </a:prstGeom>
          <a:solidFill>
            <a:schemeClr val="accent4">
              <a:lumMod val="20000"/>
              <a:lumOff val="80000"/>
              <a:alpha val="16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A64C1B-2B71-4B80-985B-B40864DFBB51}"/>
              </a:ext>
            </a:extLst>
          </p:cNvPr>
          <p:cNvSpPr txBox="1"/>
          <p:nvPr/>
        </p:nvSpPr>
        <p:spPr>
          <a:xfrm>
            <a:off x="8975731" y="5187446"/>
            <a:ext cx="273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[PDF] artinya ada artikel PDF-nya, bisa langsung diunduh/dibuka.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FAB228-29C6-486A-BDE8-C44ADCDA1084}"/>
              </a:ext>
            </a:extLst>
          </p:cNvPr>
          <p:cNvCxnSpPr/>
          <p:nvPr/>
        </p:nvCxnSpPr>
        <p:spPr>
          <a:xfrm>
            <a:off x="6850846" y="3756285"/>
            <a:ext cx="2124885" cy="172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884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6212FD-A787-4870-B211-4992E70FF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2" y="1298284"/>
            <a:ext cx="7222292" cy="4487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44367-CFD0-47A9-9A67-E4DFCB509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2" y="999626"/>
            <a:ext cx="7438424" cy="5295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8E184D-991A-4E5C-9844-883236A6872C}"/>
              </a:ext>
            </a:extLst>
          </p:cNvPr>
          <p:cNvSpPr txBox="1"/>
          <p:nvPr/>
        </p:nvSpPr>
        <p:spPr>
          <a:xfrm>
            <a:off x="408792" y="364125"/>
            <a:ext cx="7960659" cy="52322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75B3BC"/>
                </a:solidFill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SEforRA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 [seforra.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rPr>
              <a:t>com]</a:t>
            </a:r>
            <a:endParaRPr kumimoji="0" lang="en-ID" sz="3600" b="0" i="0" u="none" strike="noStrike" kern="1200" cap="none" spc="0" normalizeH="0" baseline="0" noProof="0" dirty="0">
              <a:ln>
                <a:noFill/>
              </a:ln>
              <a:solidFill>
                <a:srgbClr val="75B3BC"/>
              </a:solidFill>
              <a:effectLst/>
              <a:uLnTx/>
              <a:uFillTx/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4491C-5BBE-4AEC-8E28-49C40CE98D43}"/>
              </a:ext>
            </a:extLst>
          </p:cNvPr>
          <p:cNvSpPr txBox="1"/>
          <p:nvPr/>
        </p:nvSpPr>
        <p:spPr>
          <a:xfrm>
            <a:off x="9299448" y="771794"/>
            <a:ext cx="2734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Seforra dapat menampilkan paper, terutama yang ada di Scopus Q1-4 dan non-Scopus.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034F8-4DB9-4983-B985-249C788892AD}"/>
              </a:ext>
            </a:extLst>
          </p:cNvPr>
          <p:cNvSpPr txBox="1"/>
          <p:nvPr/>
        </p:nvSpPr>
        <p:spPr>
          <a:xfrm>
            <a:off x="9299448" y="1544776"/>
            <a:ext cx="273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Sayangnya butuh waktu lama (sekitar 5-10 menit, bisa lebih) untuk menampilkan hasilnya (sebanyak 500 paper), seperti tampak pada gambar di kiri.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949D8-9CDF-4D41-8B0C-567C8BFB5FB4}"/>
              </a:ext>
            </a:extLst>
          </p:cNvPr>
          <p:cNvSpPr txBox="1"/>
          <p:nvPr/>
        </p:nvSpPr>
        <p:spPr>
          <a:xfrm>
            <a:off x="9299448" y="2734997"/>
            <a:ext cx="27340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Saat ini (hingga akhir Januari) sedang diupgrade. Agak lambat karena dikembangkan secara individu (biaya, tenaga, waktu) oleh Dr (Cand) Muahemin Sidiq, guru SMAN 16 Garut.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+62 812-8042-4545</a:t>
            </a:r>
            <a:endParaRPr kumimoji="0" lang="en-ID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B984C-BDE6-4209-9258-E3AD789FC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794" y="3061822"/>
            <a:ext cx="2510354" cy="22078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B355B-B0B7-45C6-B412-BD7D0C5FB1DF}"/>
              </a:ext>
            </a:extLst>
          </p:cNvPr>
          <p:cNvSpPr txBox="1"/>
          <p:nvPr/>
        </p:nvSpPr>
        <p:spPr>
          <a:xfrm>
            <a:off x="9299448" y="4417660"/>
            <a:ext cx="273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Hasil pencarian dapat diunduh ke dalam beberapa format file.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1F28D6-A51B-414A-B7E3-BCAD1F2CE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8253" y="3155932"/>
            <a:ext cx="3734321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00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6433-3EE5-4C53-9F0D-889715686420}"/>
              </a:ext>
            </a:extLst>
          </p:cNvPr>
          <p:cNvSpPr txBox="1">
            <a:spLocks/>
          </p:cNvSpPr>
          <p:nvPr/>
        </p:nvSpPr>
        <p:spPr>
          <a:xfrm>
            <a:off x="167746" y="385315"/>
            <a:ext cx="10515600" cy="776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ID"/>
              <a:t>SEforRA – mengunduh hasil pencarian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440FBF-BBE1-4063-A03E-60285A79C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55" y="1039920"/>
            <a:ext cx="5158094" cy="5367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9E10E3-AE5E-43D1-9B10-E10E2632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2" y="999626"/>
            <a:ext cx="7438424" cy="5295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ED8AC-D7FD-4C3F-9709-7F29078BFEC2}"/>
              </a:ext>
            </a:extLst>
          </p:cNvPr>
          <p:cNvSpPr txBox="1"/>
          <p:nvPr/>
        </p:nvSpPr>
        <p:spPr>
          <a:xfrm>
            <a:off x="8618313" y="887345"/>
            <a:ext cx="273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Saat tampil tabel, panggillah menu Instant Data Scraper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5E9FA-CBDC-46AA-B526-AB602F4B7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113" y="887345"/>
            <a:ext cx="3481965" cy="3903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FA759-DC07-429B-9D84-70D3FE4DB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25" y="1533782"/>
            <a:ext cx="7960659" cy="47615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D7B668-86DC-459D-98FB-4B3CF48A2C83}"/>
              </a:ext>
            </a:extLst>
          </p:cNvPr>
          <p:cNvSpPr txBox="1"/>
          <p:nvPr/>
        </p:nvSpPr>
        <p:spPr>
          <a:xfrm>
            <a:off x="8616442" y="1533782"/>
            <a:ext cx="273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dapat langsung disimpan ke file CSV, XLSX atau keduanya.</a:t>
            </a:r>
            <a:endParaRPr kumimoji="0" lang="en-ID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9B78AB-5229-4CD9-9190-5555CB891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27" y="999626"/>
            <a:ext cx="10622303" cy="53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78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23DD80-D1A0-4F80-95E2-203E49D88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927" y="1048961"/>
            <a:ext cx="7817899" cy="496810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5362537-06CD-4520-8AA1-15B4CAF3BFB5}"/>
              </a:ext>
            </a:extLst>
          </p:cNvPr>
          <p:cNvSpPr txBox="1">
            <a:spLocks/>
          </p:cNvSpPr>
          <p:nvPr/>
        </p:nvSpPr>
        <p:spPr>
          <a:xfrm>
            <a:off x="179174" y="272673"/>
            <a:ext cx="10515600" cy="776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ID"/>
              <a:t>Scopus - scopus.com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0E512-119A-441D-B491-D717D7F2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348" y="1244395"/>
            <a:ext cx="7082991" cy="4728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84C452-E619-4529-AA7A-6D44F7E96885}"/>
              </a:ext>
            </a:extLst>
          </p:cNvPr>
          <p:cNvSpPr txBox="1"/>
          <p:nvPr/>
        </p:nvSpPr>
        <p:spPr>
          <a:xfrm>
            <a:off x="314632" y="1474839"/>
            <a:ext cx="379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/>
              <a:t>Tempat untuk mencari jurnal dan referensi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F1F1-F244-40CB-A436-156721432294}"/>
              </a:ext>
            </a:extLst>
          </p:cNvPr>
          <p:cNvSpPr txBox="1"/>
          <p:nvPr/>
        </p:nvSpPr>
        <p:spPr>
          <a:xfrm>
            <a:off x="314632" y="2259449"/>
            <a:ext cx="3578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Scopus </a:t>
            </a:r>
            <a:r>
              <a:rPr lang="en-US" sz="1600"/>
              <a:t>merupakan web penyedia paper-paper terindeks Q1234. Memerlukan akun untuk dapat mengaksesnya (sedikit kampus yang berlangganan Scopus). </a:t>
            </a:r>
            <a:endParaRPr lang="en-ID" sz="1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6B0153-C99C-4D8A-A260-2F135D9254A7}"/>
              </a:ext>
            </a:extLst>
          </p:cNvPr>
          <p:cNvSpPr txBox="1"/>
          <p:nvPr/>
        </p:nvSpPr>
        <p:spPr>
          <a:xfrm>
            <a:off x="314632" y="3644444"/>
            <a:ext cx="3578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Dengan Scopus, pencarian paper dapat langsung dilanjutkan dengan analisis dan berbagai output langsung tersedia (tabel dan grafik).</a:t>
            </a:r>
            <a:endParaRPr lang="en-ID" sz="1600"/>
          </a:p>
        </p:txBody>
      </p:sp>
    </p:spTree>
    <p:extLst>
      <p:ext uri="{BB962C8B-B14F-4D97-AF65-F5344CB8AC3E}">
        <p14:creationId xmlns:p14="http://schemas.microsoft.com/office/powerpoint/2010/main" val="28854667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78C92-26D4-48C0-8459-441FA4EBB53D}"/>
              </a:ext>
            </a:extLst>
          </p:cNvPr>
          <p:cNvSpPr txBox="1">
            <a:spLocks/>
          </p:cNvSpPr>
          <p:nvPr/>
        </p:nvSpPr>
        <p:spPr>
          <a:xfrm>
            <a:off x="189005" y="229694"/>
            <a:ext cx="10515600" cy="7762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75B3BC"/>
                </a:solidFill>
                <a:effectLst/>
                <a:uLnTx/>
                <a:uFillTx/>
                <a:latin typeface="Franklin Gothic Demi Cond" panose="020B0706030402020204" pitchFamily="34" charset="0"/>
                <a:ea typeface="+mj-ea"/>
                <a:cs typeface="+mj-cs"/>
              </a:defRPr>
            </a:lvl1pPr>
          </a:lstStyle>
          <a:p>
            <a:r>
              <a:rPr lang="en-ID"/>
              <a:t>ChatGPT - openai.com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A7DE3-1B36-4556-9FE9-BCC527F4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71" y="1248895"/>
            <a:ext cx="7476281" cy="4991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40F5F-B363-4634-BA3C-BA448F0CBDC4}"/>
              </a:ext>
            </a:extLst>
          </p:cNvPr>
          <p:cNvSpPr txBox="1"/>
          <p:nvPr/>
        </p:nvSpPr>
        <p:spPr>
          <a:xfrm>
            <a:off x="314632" y="1474838"/>
            <a:ext cx="3303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/>
              <a:t>Tempat untuk berkonsultasi dan minta bantuan tentang berbagai hal, misalnya: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mencari topik penelitian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meminta penjelasan suatu istilah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meminta contoh kasus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membuat silabus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membuat soal ujian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/>
              <a:t>dan masih banyak lagi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F4F86A-2519-4FE5-B4C8-3CAFD7848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98"/>
          <a:stretch/>
        </p:blipFill>
        <p:spPr>
          <a:xfrm>
            <a:off x="6867697" y="1668873"/>
            <a:ext cx="4387736" cy="3973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14C604-8839-44DF-99AE-243C05B52B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80"/>
          <a:stretch/>
        </p:blipFill>
        <p:spPr>
          <a:xfrm>
            <a:off x="7258398" y="1668873"/>
            <a:ext cx="4204853" cy="4005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8FD0C7-5E4C-4892-9A74-EB27F5A5E0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91"/>
          <a:stretch/>
        </p:blipFill>
        <p:spPr>
          <a:xfrm>
            <a:off x="6867697" y="1721114"/>
            <a:ext cx="4387735" cy="394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741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12DBF5E-52A9-4880-AEDC-9BA2149B0F71}" vid="{CB74539D-B31C-4751-ACED-2934C868EE8F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1163</Words>
  <Application>Microsoft Office PowerPoint</Application>
  <PresentationFormat>Widescreen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Avenir Next LT Pro Demi</vt:lpstr>
      <vt:lpstr>Calibri</vt:lpstr>
      <vt:lpstr>Calibri Light</vt:lpstr>
      <vt:lpstr>Franklin Gothic Demi Cond</vt:lpstr>
      <vt:lpstr>Lato</vt:lpstr>
      <vt:lpstr>Segoe UI</vt:lpstr>
      <vt:lpstr>Office Theme</vt:lpstr>
      <vt:lpstr>4_Office Theme</vt:lpstr>
      <vt:lpstr>1_Office Theme</vt:lpstr>
      <vt:lpstr>Penelitian Berbasis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Penelitian Berbasis AI</dc:title>
  <dc:creator>Wing Wahyu Winarno</dc:creator>
  <cp:lastModifiedBy>Wing Wahyu Winarno</cp:lastModifiedBy>
  <cp:revision>5</cp:revision>
  <dcterms:created xsi:type="dcterms:W3CDTF">2023-05-04T15:54:29Z</dcterms:created>
  <dcterms:modified xsi:type="dcterms:W3CDTF">2023-05-04T18:04:45Z</dcterms:modified>
</cp:coreProperties>
</file>